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9"/>
  </p:notesMasterIdLst>
  <p:sldIdLst>
    <p:sldId id="256" r:id="rId2"/>
    <p:sldId id="262" r:id="rId3"/>
    <p:sldId id="459" r:id="rId4"/>
    <p:sldId id="260" r:id="rId5"/>
    <p:sldId id="259" r:id="rId6"/>
    <p:sldId id="263" r:id="rId7"/>
    <p:sldId id="258" r:id="rId8"/>
    <p:sldId id="257" r:id="rId9"/>
    <p:sldId id="261" r:id="rId10"/>
    <p:sldId id="264" r:id="rId11"/>
    <p:sldId id="265" r:id="rId12"/>
    <p:sldId id="269" r:id="rId13"/>
    <p:sldId id="268" r:id="rId14"/>
    <p:sldId id="267" r:id="rId15"/>
    <p:sldId id="266" r:id="rId16"/>
    <p:sldId id="270" r:id="rId17"/>
    <p:sldId id="273" r:id="rId18"/>
    <p:sldId id="272" r:id="rId19"/>
    <p:sldId id="271" r:id="rId20"/>
    <p:sldId id="284" r:id="rId21"/>
    <p:sldId id="283" r:id="rId22"/>
    <p:sldId id="282" r:id="rId23"/>
    <p:sldId id="301" r:id="rId24"/>
    <p:sldId id="281" r:id="rId25"/>
    <p:sldId id="302" r:id="rId26"/>
    <p:sldId id="280" r:id="rId27"/>
    <p:sldId id="303" r:id="rId28"/>
    <p:sldId id="279" r:id="rId29"/>
    <p:sldId id="304" r:id="rId30"/>
    <p:sldId id="278" r:id="rId31"/>
    <p:sldId id="277" r:id="rId32"/>
    <p:sldId id="305" r:id="rId33"/>
    <p:sldId id="276" r:id="rId34"/>
    <p:sldId id="290" r:id="rId35"/>
    <p:sldId id="289" r:id="rId36"/>
    <p:sldId id="288" r:id="rId37"/>
    <p:sldId id="306" r:id="rId38"/>
    <p:sldId id="287" r:id="rId39"/>
    <p:sldId id="307" r:id="rId40"/>
    <p:sldId id="286" r:id="rId41"/>
    <p:sldId id="294" r:id="rId42"/>
    <p:sldId id="293" r:id="rId43"/>
    <p:sldId id="292" r:id="rId44"/>
    <p:sldId id="291" r:id="rId45"/>
    <p:sldId id="275" r:id="rId46"/>
    <p:sldId id="308" r:id="rId47"/>
    <p:sldId id="300" r:id="rId48"/>
    <p:sldId id="299" r:id="rId49"/>
    <p:sldId id="309" r:id="rId50"/>
    <p:sldId id="298" r:id="rId51"/>
    <p:sldId id="297"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296" r:id="rId76"/>
    <p:sldId id="333" r:id="rId77"/>
    <p:sldId id="341" r:id="rId78"/>
    <p:sldId id="340" r:id="rId79"/>
    <p:sldId id="339" r:id="rId80"/>
    <p:sldId id="338" r:id="rId81"/>
    <p:sldId id="337" r:id="rId82"/>
    <p:sldId id="336" r:id="rId83"/>
    <p:sldId id="335" r:id="rId84"/>
    <p:sldId id="342" r:id="rId85"/>
    <p:sldId id="345" r:id="rId86"/>
    <p:sldId id="344" r:id="rId87"/>
    <p:sldId id="343" r:id="rId88"/>
    <p:sldId id="334" r:id="rId89"/>
    <p:sldId id="295" r:id="rId90"/>
    <p:sldId id="348" r:id="rId91"/>
    <p:sldId id="347" r:id="rId92"/>
    <p:sldId id="346" r:id="rId93"/>
    <p:sldId id="350" r:id="rId94"/>
    <p:sldId id="349" r:id="rId95"/>
    <p:sldId id="374" r:id="rId96"/>
    <p:sldId id="363" r:id="rId97"/>
    <p:sldId id="362" r:id="rId98"/>
    <p:sldId id="361" r:id="rId99"/>
    <p:sldId id="375" r:id="rId100"/>
    <p:sldId id="360" r:id="rId101"/>
    <p:sldId id="376" r:id="rId102"/>
    <p:sldId id="359" r:id="rId103"/>
    <p:sldId id="358" r:id="rId104"/>
    <p:sldId id="357" r:id="rId105"/>
    <p:sldId id="356" r:id="rId106"/>
    <p:sldId id="355" r:id="rId107"/>
    <p:sldId id="354" r:id="rId108"/>
    <p:sldId id="364" r:id="rId109"/>
    <p:sldId id="366" r:id="rId110"/>
    <p:sldId id="373" r:id="rId111"/>
    <p:sldId id="372" r:id="rId112"/>
    <p:sldId id="377" r:id="rId113"/>
    <p:sldId id="378" r:id="rId114"/>
    <p:sldId id="379" r:id="rId115"/>
    <p:sldId id="380" r:id="rId116"/>
    <p:sldId id="381" r:id="rId117"/>
    <p:sldId id="382" r:id="rId118"/>
    <p:sldId id="383" r:id="rId119"/>
    <p:sldId id="370" r:id="rId120"/>
    <p:sldId id="369" r:id="rId121"/>
    <p:sldId id="368" r:id="rId122"/>
    <p:sldId id="367" r:id="rId123"/>
    <p:sldId id="365" r:id="rId124"/>
    <p:sldId id="353" r:id="rId125"/>
    <p:sldId id="426" r:id="rId126"/>
    <p:sldId id="352" r:id="rId127"/>
    <p:sldId id="390" r:id="rId128"/>
    <p:sldId id="427" r:id="rId129"/>
    <p:sldId id="389" r:id="rId130"/>
    <p:sldId id="428" r:id="rId131"/>
    <p:sldId id="388" r:id="rId132"/>
    <p:sldId id="387" r:id="rId133"/>
    <p:sldId id="386" r:id="rId134"/>
    <p:sldId id="385" r:id="rId135"/>
    <p:sldId id="384" r:id="rId136"/>
    <p:sldId id="351" r:id="rId137"/>
    <p:sldId id="404" r:id="rId138"/>
    <p:sldId id="403" r:id="rId139"/>
    <p:sldId id="429" r:id="rId140"/>
    <p:sldId id="402" r:id="rId141"/>
    <p:sldId id="401" r:id="rId142"/>
    <p:sldId id="430" r:id="rId143"/>
    <p:sldId id="400" r:id="rId144"/>
    <p:sldId id="399" r:id="rId145"/>
    <p:sldId id="431" r:id="rId146"/>
    <p:sldId id="398" r:id="rId147"/>
    <p:sldId id="397" r:id="rId148"/>
    <p:sldId id="396" r:id="rId149"/>
    <p:sldId id="395" r:id="rId150"/>
    <p:sldId id="394" r:id="rId151"/>
    <p:sldId id="393" r:id="rId152"/>
    <p:sldId id="392" r:id="rId153"/>
    <p:sldId id="391" r:id="rId154"/>
    <p:sldId id="411" r:id="rId155"/>
    <p:sldId id="410" r:id="rId156"/>
    <p:sldId id="409" r:id="rId157"/>
    <p:sldId id="432" r:id="rId158"/>
    <p:sldId id="408" r:id="rId159"/>
    <p:sldId id="407" r:id="rId160"/>
    <p:sldId id="406" r:id="rId161"/>
    <p:sldId id="433" r:id="rId162"/>
    <p:sldId id="419" r:id="rId163"/>
    <p:sldId id="434" r:id="rId164"/>
    <p:sldId id="418" r:id="rId165"/>
    <p:sldId id="435" r:id="rId166"/>
    <p:sldId id="417" r:id="rId167"/>
    <p:sldId id="416" r:id="rId168"/>
    <p:sldId id="414" r:id="rId169"/>
    <p:sldId id="413" r:id="rId170"/>
    <p:sldId id="412" r:id="rId171"/>
    <p:sldId id="436" r:id="rId172"/>
    <p:sldId id="425" r:id="rId173"/>
    <p:sldId id="424" r:id="rId174"/>
    <p:sldId id="456" r:id="rId175"/>
    <p:sldId id="423" r:id="rId176"/>
    <p:sldId id="457" r:id="rId177"/>
    <p:sldId id="422" r:id="rId178"/>
    <p:sldId id="421" r:id="rId179"/>
    <p:sldId id="420" r:id="rId180"/>
    <p:sldId id="447" r:id="rId181"/>
    <p:sldId id="446" r:id="rId182"/>
    <p:sldId id="444" r:id="rId183"/>
    <p:sldId id="448" r:id="rId184"/>
    <p:sldId id="458" r:id="rId185"/>
    <p:sldId id="445" r:id="rId186"/>
    <p:sldId id="454" r:id="rId187"/>
    <p:sldId id="455" r:id="rId18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56" autoAdjust="0"/>
  </p:normalViewPr>
  <p:slideViewPr>
    <p:cSldViewPr>
      <p:cViewPr varScale="1">
        <p:scale>
          <a:sx n="111" d="100"/>
          <a:sy n="111" d="100"/>
        </p:scale>
        <p:origin x="161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93"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AABF44-CC91-4A1D-9950-6C00BB14F896}" type="datetimeFigureOut">
              <a:rPr lang="tr-TR" smtClean="0"/>
              <a:pPr/>
              <a:t>25.09.2018</a:t>
            </a:fld>
            <a:endParaRPr lang="tr-TR" dirty="0"/>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FDBC7B-3025-454A-88DC-BEDFA49E3636}" type="slidenum">
              <a:rPr lang="tr-TR" smtClean="0"/>
              <a:pPr/>
              <a:t>‹#›</a:t>
            </a:fld>
            <a:endParaRPr lang="tr-T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8BFDBC7B-3025-454A-88DC-BEDFA49E3636}" type="slidenum">
              <a:rPr lang="tr-TR" smtClean="0"/>
              <a:pPr/>
              <a:t>35</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93126D39-F43F-42FE-97C5-6C4CC2AD086E}" type="datetime1">
              <a:rPr lang="tr-TR" smtClean="0"/>
              <a:t>25.09.2018</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C4B6AB2-E147-401E-91B8-3CE283F75F1D}" type="datetime1">
              <a:rPr lang="tr-TR" smtClean="0"/>
              <a:t>25.09.2018</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1D368D8-5C3D-4C07-8CC6-AC37D5827F84}" type="datetime1">
              <a:rPr lang="tr-TR" smtClean="0"/>
              <a:t>25.09.2018</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8238CF6-C0A5-4D9D-A0A5-39D96E1CEB7B}" type="datetime1">
              <a:rPr lang="tr-TR" smtClean="0"/>
              <a:t>25.09.2018</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7BBAB154-AC2B-4FF7-84A4-D1068B236727}" type="datetime1">
              <a:rPr lang="tr-TR" smtClean="0"/>
              <a:t>25.09.2018</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457378F7-7170-4A91-B724-F0CEEF8C77F3}" type="datetime1">
              <a:rPr lang="tr-TR" smtClean="0"/>
              <a:t>25.09.2018</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7A28D5FF-774B-4DCA-BE09-E104C3EADD63}" type="datetime1">
              <a:rPr lang="tr-TR" smtClean="0"/>
              <a:t>25.09.2018</a:t>
            </a:fld>
            <a:endParaRPr lang="tr-TR" dirty="0"/>
          </a:p>
        </p:txBody>
      </p:sp>
      <p:sp>
        <p:nvSpPr>
          <p:cNvPr id="8" name="7 Altbilgi Yer Tutucusu"/>
          <p:cNvSpPr>
            <a:spLocks noGrp="1"/>
          </p:cNvSpPr>
          <p:nvPr>
            <p:ph type="ftr" sz="quarter" idx="11"/>
          </p:nvPr>
        </p:nvSpPr>
        <p:spPr/>
        <p:txBody>
          <a:bodyPr/>
          <a:lstStyle/>
          <a:p>
            <a:endParaRPr lang="tr-TR" dirty="0"/>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80DAAD45-800A-4C68-BDA4-FCDF05E618AC}" type="datetime1">
              <a:rPr lang="tr-TR" smtClean="0"/>
              <a:t>25.09.2018</a:t>
            </a:fld>
            <a:endParaRPr lang="tr-TR" dirty="0"/>
          </a:p>
        </p:txBody>
      </p:sp>
      <p:sp>
        <p:nvSpPr>
          <p:cNvPr id="4" name="3 Altbilgi Yer Tutucusu"/>
          <p:cNvSpPr>
            <a:spLocks noGrp="1"/>
          </p:cNvSpPr>
          <p:nvPr>
            <p:ph type="ftr" sz="quarter" idx="11"/>
          </p:nvPr>
        </p:nvSpPr>
        <p:spPr/>
        <p:txBody>
          <a:bodyPr/>
          <a:lstStyle/>
          <a:p>
            <a:endParaRPr lang="tr-TR" dirty="0"/>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6220696-44E3-4337-8AE5-591DC307F47D}" type="datetime1">
              <a:rPr lang="tr-TR" smtClean="0"/>
              <a:t>25.09.2018</a:t>
            </a:fld>
            <a:endParaRPr lang="tr-TR" dirty="0"/>
          </a:p>
        </p:txBody>
      </p:sp>
      <p:sp>
        <p:nvSpPr>
          <p:cNvPr id="3" name="2 Altbilgi Yer Tutucusu"/>
          <p:cNvSpPr>
            <a:spLocks noGrp="1"/>
          </p:cNvSpPr>
          <p:nvPr>
            <p:ph type="ftr" sz="quarter" idx="11"/>
          </p:nvPr>
        </p:nvSpPr>
        <p:spPr/>
        <p:txBody>
          <a:bodyPr/>
          <a:lstStyle/>
          <a:p>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E808B3BA-F328-4D1D-957E-5E12534A7484}" type="datetime1">
              <a:rPr lang="tr-TR" smtClean="0"/>
              <a:t>25.09.2018</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EEC5EAC8-7281-49E9-BD38-8FBB6E977E94}" type="datetime1">
              <a:rPr lang="tr-TR" smtClean="0"/>
              <a:t>25.09.2018</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4A40BF-646B-4F30-9B97-A221B06EE940}" type="datetime1">
              <a:rPr lang="tr-TR" smtClean="0"/>
              <a:t>25.09.2018</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323528" y="2132856"/>
            <a:ext cx="8229600" cy="1143000"/>
          </a:xfrm>
        </p:spPr>
        <p:txBody>
          <a:bodyPr>
            <a:noAutofit/>
          </a:bodyPr>
          <a:lstStyle/>
          <a:p>
            <a:r>
              <a:rPr lang="tr-TR" sz="6600" b="1" dirty="0" smtClean="0"/>
              <a:t>TEHLİKELİ ATIKLAR VE KONTROLÜ</a:t>
            </a:r>
            <a:endParaRPr lang="tr-TR" sz="6600" b="1" dirty="0"/>
          </a:p>
        </p:txBody>
      </p:sp>
      <p:sp>
        <p:nvSpPr>
          <p:cNvPr id="2" name="Slayt Numarası Yer Tutucusu 1"/>
          <p:cNvSpPr>
            <a:spLocks noGrp="1"/>
          </p:cNvSpPr>
          <p:nvPr>
            <p:ph type="sldNum" sz="quarter" idx="12"/>
          </p:nvPr>
        </p:nvSpPr>
        <p:spPr/>
        <p:txBody>
          <a:bodyPr/>
          <a:lstStyle/>
          <a:p>
            <a:fld id="{B1DEFA8C-F947-479F-BE07-76B6B3F80BF1}" type="slidenum">
              <a:rPr lang="tr-TR" smtClean="0"/>
              <a:pPr/>
              <a:t>1</a:t>
            </a:fld>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980728"/>
            <a:ext cx="896448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dirty="0" smtClean="0">
                <a:ln>
                  <a:noFill/>
                </a:ln>
                <a:effectLst/>
                <a:latin typeface="Calibri" pitchFamily="34" charset="0"/>
                <a:ea typeface="Times New Roman" pitchFamily="18" charset="0"/>
                <a:cs typeface="Times New Roman" pitchFamily="18" charset="0"/>
              </a:rPr>
              <a:t>(EK- 5) TE AÇIKLANAN ÖZELLİKLERE SAHİP OLDUĞUNDA  TEHLİKELİ OLAN EK</a:t>
            </a:r>
            <a:endParaRPr kumimoji="0" lang="tr-TR" sz="2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dirty="0" smtClean="0">
                <a:ln>
                  <a:noFill/>
                </a:ln>
                <a:effectLst/>
                <a:latin typeface="Calibri" pitchFamily="34" charset="0"/>
                <a:ea typeface="Times New Roman" pitchFamily="18" charset="0"/>
                <a:cs typeface="Times New Roman" pitchFamily="18" charset="0"/>
              </a:rPr>
              <a:t>3-B’DEKİ ATIKLARIN İÇERİKLERİ</a:t>
            </a:r>
            <a:endParaRPr kumimoji="0" lang="tr-TR" sz="2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dirty="0" smtClean="0">
                <a:ln>
                  <a:noFill/>
                </a:ln>
                <a:effectLst/>
                <a:latin typeface="Calibri" pitchFamily="34" charset="0"/>
                <a:ea typeface="Times New Roman" pitchFamily="18" charset="0"/>
                <a:cs typeface="Times New Roman" pitchFamily="18" charset="0"/>
              </a:rPr>
              <a:t> </a:t>
            </a:r>
            <a:endParaRPr kumimoji="0" lang="tr-TR" sz="2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effectLst/>
                <a:latin typeface="Calibri" pitchFamily="34" charset="0"/>
                <a:ea typeface="Times New Roman" pitchFamily="18" charset="0"/>
                <a:cs typeface="Times New Roman" pitchFamily="18" charset="0"/>
              </a:rPr>
              <a:t>Atıkların içeriğinde bulunan bileşikler; </a:t>
            </a:r>
            <a:endParaRPr kumimoji="0" lang="tr-TR" sz="2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effectLst/>
                <a:latin typeface="Calibri" pitchFamily="34" charset="0"/>
                <a:ea typeface="Times New Roman" pitchFamily="18" charset="0"/>
                <a:cs typeface="Times New Roman" pitchFamily="18" charset="0"/>
              </a:rPr>
              <a:t>(C1) Berilyum ve Berilyum bileşikleri, </a:t>
            </a:r>
            <a:endParaRPr kumimoji="0" lang="tr-TR" sz="2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effectLst/>
                <a:latin typeface="Calibri" pitchFamily="34" charset="0"/>
                <a:ea typeface="Times New Roman" pitchFamily="18" charset="0"/>
                <a:cs typeface="Times New Roman" pitchFamily="18" charset="0"/>
              </a:rPr>
              <a:t>(C2) Vanadyum bileşikleri,</a:t>
            </a:r>
            <a:endParaRPr kumimoji="0" lang="tr-TR" sz="2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effectLst/>
                <a:latin typeface="Calibri" pitchFamily="34" charset="0"/>
                <a:ea typeface="Times New Roman" pitchFamily="18" charset="0"/>
                <a:cs typeface="Times New Roman" pitchFamily="18" charset="0"/>
              </a:rPr>
              <a:t>(C3) Krom (VI) bileşikleri, </a:t>
            </a:r>
            <a:endParaRPr kumimoji="0" lang="tr-TR" sz="2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effectLst/>
                <a:latin typeface="Calibri" pitchFamily="34" charset="0"/>
                <a:ea typeface="Times New Roman" pitchFamily="18" charset="0"/>
                <a:cs typeface="Times New Roman" pitchFamily="18" charset="0"/>
              </a:rPr>
              <a:t>(C4) Kobalt bileşikleri,</a:t>
            </a:r>
            <a:endParaRPr kumimoji="0" lang="tr-TR" sz="2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effectLst/>
                <a:latin typeface="Calibri" pitchFamily="34" charset="0"/>
                <a:ea typeface="Times New Roman" pitchFamily="18" charset="0"/>
                <a:cs typeface="Times New Roman" pitchFamily="18" charset="0"/>
              </a:rPr>
              <a:t>(C5) Nikel bileşikleri, </a:t>
            </a:r>
            <a:endParaRPr kumimoji="0" lang="tr-TR" sz="2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effectLst/>
                <a:latin typeface="Calibri" pitchFamily="34" charset="0"/>
                <a:ea typeface="Times New Roman" pitchFamily="18" charset="0"/>
                <a:cs typeface="Times New Roman" pitchFamily="18" charset="0"/>
              </a:rPr>
              <a:t>(C6) Bakır bileşikleri,</a:t>
            </a:r>
            <a:endParaRPr kumimoji="0" lang="tr-TR" sz="2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effectLst/>
                <a:latin typeface="Calibri" pitchFamily="34" charset="0"/>
                <a:ea typeface="Times New Roman" pitchFamily="18" charset="0"/>
                <a:cs typeface="Times New Roman" pitchFamily="18" charset="0"/>
              </a:rPr>
              <a:t>(C7) Çinko bileşikleri, </a:t>
            </a:r>
            <a:endParaRPr kumimoji="0" lang="tr-TR" sz="2800" b="0" i="0" u="none" strike="noStrike" cap="none" normalizeH="0" baseline="0" dirty="0" smtClean="0">
              <a:ln>
                <a:noFill/>
              </a:ln>
              <a:effectLst/>
              <a:latin typeface="Arial" pitchFamily="34" charset="0"/>
              <a:cs typeface="Arial" pitchFamily="34" charset="0"/>
            </a:endParaRPr>
          </a:p>
        </p:txBody>
      </p:sp>
      <p:sp>
        <p:nvSpPr>
          <p:cNvPr id="2" name="Slayt Numarası Yer Tutucusu 1"/>
          <p:cNvSpPr>
            <a:spLocks noGrp="1"/>
          </p:cNvSpPr>
          <p:nvPr>
            <p:ph type="sldNum" sz="quarter" idx="12"/>
          </p:nvPr>
        </p:nvSpPr>
        <p:spPr/>
        <p:txBody>
          <a:bodyPr/>
          <a:lstStyle/>
          <a:p>
            <a:fld id="{B1DEFA8C-F947-479F-BE07-76B6B3F80BF1}" type="slidenum">
              <a:rPr lang="tr-TR" smtClean="0"/>
              <a:pPr/>
              <a:t>10</a:t>
            </a:fld>
            <a:endParaRPr lang="tr-TR"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043608" y="1305342"/>
            <a:ext cx="7488832" cy="3970318"/>
          </a:xfrm>
          <a:prstGeom prst="rect">
            <a:avLst/>
          </a:prstGeom>
        </p:spPr>
        <p:txBody>
          <a:bodyPr wrap="square">
            <a:spAutoFit/>
          </a:bodyPr>
          <a:lstStyle/>
          <a:p>
            <a:r>
              <a:rPr lang="tr-TR" sz="3600" b="1" dirty="0" smtClean="0"/>
              <a:t>Derine enjeksiyon</a:t>
            </a:r>
          </a:p>
          <a:p>
            <a:r>
              <a:rPr lang="tr-TR" sz="3600" b="1" dirty="0" smtClean="0"/>
              <a:t>Madde 18 – Pompalanabilir nitelikteki sıvı atıklar jeolojik ve hidrojeolojik açıdan uygun olan kuyulara, tuz kayaçlarına</a:t>
            </a:r>
          </a:p>
          <a:p>
            <a:r>
              <a:rPr lang="tr-TR" sz="3600" dirty="0" smtClean="0"/>
              <a:t>veya doğal olarak bulunan boşluklara enjeksiyon işlemi ile bertaraf edilebilir. </a:t>
            </a:r>
            <a:endParaRPr lang="tr-TR" sz="36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100</a:t>
            </a:fld>
            <a:endParaRPr lang="tr-TR"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971600" y="908720"/>
            <a:ext cx="7704856" cy="4524315"/>
          </a:xfrm>
          <a:prstGeom prst="rect">
            <a:avLst/>
          </a:prstGeom>
        </p:spPr>
        <p:txBody>
          <a:bodyPr wrap="square">
            <a:spAutoFit/>
          </a:bodyPr>
          <a:lstStyle/>
          <a:p>
            <a:r>
              <a:rPr lang="tr-TR" sz="3200" b="1" dirty="0" smtClean="0"/>
              <a:t>(Değişik ikinci cümle:RG-30/3/2010-27537) (1)</a:t>
            </a:r>
          </a:p>
          <a:p>
            <a:r>
              <a:rPr lang="tr-TR" sz="3200" dirty="0" smtClean="0"/>
              <a:t>Bu yöntem ile atığı bertaraf etmek isteyen gerçek ve/veya tüzel kişiler alanın uygunluğunun belirlenmesi veya tespiti amacıyla fizibilite raporu hazırlatıp Bakanlığa sunmak ve çevre lisansı almakla yükümlüdür. Derine enjeksiyon işlemine ilişkin hususlar</a:t>
            </a:r>
          </a:p>
          <a:p>
            <a:r>
              <a:rPr lang="tr-TR" sz="3200" dirty="0" smtClean="0"/>
              <a:t>Bakanlıkça çıkarılacak tebliğ ile belirlenir.</a:t>
            </a:r>
            <a:endParaRPr lang="tr-TR" sz="3200" dirty="0"/>
          </a:p>
        </p:txBody>
      </p:sp>
      <p:sp>
        <p:nvSpPr>
          <p:cNvPr id="2" name="Slayt Numarası Yer Tutucusu 1"/>
          <p:cNvSpPr>
            <a:spLocks noGrp="1"/>
          </p:cNvSpPr>
          <p:nvPr>
            <p:ph type="sldNum" sz="quarter" idx="12"/>
          </p:nvPr>
        </p:nvSpPr>
        <p:spPr/>
        <p:txBody>
          <a:bodyPr/>
          <a:lstStyle/>
          <a:p>
            <a:fld id="{B1DEFA8C-F947-479F-BE07-76B6B3F80BF1}" type="slidenum">
              <a:rPr lang="tr-TR" smtClean="0"/>
              <a:pPr/>
              <a:t>101</a:t>
            </a:fld>
            <a:endParaRPr lang="tr-TR"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971600" y="476672"/>
            <a:ext cx="7560840" cy="6001643"/>
          </a:xfrm>
          <a:prstGeom prst="rect">
            <a:avLst/>
          </a:prstGeom>
        </p:spPr>
        <p:txBody>
          <a:bodyPr wrap="square">
            <a:spAutoFit/>
          </a:bodyPr>
          <a:lstStyle/>
          <a:p>
            <a:r>
              <a:rPr lang="tr-TR" sz="3200" b="1" dirty="0" smtClean="0"/>
              <a:t>Sürekli depolama</a:t>
            </a:r>
          </a:p>
          <a:p>
            <a:r>
              <a:rPr lang="tr-TR" sz="3200" b="1" dirty="0" smtClean="0"/>
              <a:t>Madde 19- </a:t>
            </a:r>
            <a:r>
              <a:rPr lang="tr-TR" sz="3200" b="1" dirty="0" err="1" smtClean="0"/>
              <a:t>Terkedilmiş</a:t>
            </a:r>
            <a:r>
              <a:rPr lang="tr-TR" sz="3200" b="1" dirty="0" smtClean="0"/>
              <a:t> kapalı maden ocaklarında atıkların konteynırlar içinde depolanması mümkündür. Bu yöntem ile</a:t>
            </a:r>
          </a:p>
          <a:p>
            <a:r>
              <a:rPr lang="tr-TR" sz="3200" dirty="0" smtClean="0"/>
              <a:t>atığı bertaraf etmek isteyen gerçek ve/veya tüzel kişiler ocağın uygunluğunun belirlenmesi veya tespiti amacıyla üniversite , kurum/ kuruluşa fizibilite raporu hazırlatıp Bakanlığa sunmak ve izin almakla yükümlüdür. Sürekli depolama işlemine ilişkin hususlar Bakanlıkça çıkarılacak tebliğ ile belirlenir.</a:t>
            </a:r>
            <a:endParaRPr lang="tr-TR" sz="32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102</a:t>
            </a:fld>
            <a:endParaRPr lang="tr-TR"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971600" y="692696"/>
            <a:ext cx="7704856" cy="5509200"/>
          </a:xfrm>
          <a:prstGeom prst="rect">
            <a:avLst/>
          </a:prstGeom>
        </p:spPr>
        <p:txBody>
          <a:bodyPr wrap="square">
            <a:spAutoFit/>
          </a:bodyPr>
          <a:lstStyle/>
          <a:p>
            <a:r>
              <a:rPr lang="tr-TR" sz="3200" b="1" dirty="0" smtClean="0"/>
              <a:t>Ara Depolama ve Arıtım Tesisleri ile İlgili Hükümler</a:t>
            </a:r>
          </a:p>
          <a:p>
            <a:r>
              <a:rPr lang="tr-TR" sz="3200" b="1" dirty="0" smtClean="0"/>
              <a:t>Ara depolama tesisleri</a:t>
            </a:r>
          </a:p>
          <a:p>
            <a:r>
              <a:rPr lang="tr-TR" sz="3200" b="1" dirty="0" smtClean="0"/>
              <a:t>Madde 24 – (Değişik birinci fıkra:RG-30/3/2010-27537) (1) Nihai bertaraf veya geri kazanım için uygun yer</a:t>
            </a:r>
          </a:p>
          <a:p>
            <a:r>
              <a:rPr lang="tr-TR" sz="3200" dirty="0" smtClean="0"/>
              <a:t>bulunamaması durumunda ya da çevre lisansı almış geri kazanım ve bertaraf tesislerine ulaştırılmadan önce atık miktarının</a:t>
            </a:r>
          </a:p>
          <a:p>
            <a:r>
              <a:rPr lang="tr-TR" sz="3200" dirty="0" smtClean="0"/>
              <a:t>yeterli kapasiteye ulaşması amacıyla atıklar ara depolarda depolanabilir</a:t>
            </a:r>
            <a:endParaRPr lang="tr-TR" sz="32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103</a:t>
            </a:fld>
            <a:endParaRPr lang="tr-TR"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971600" y="548680"/>
            <a:ext cx="7488832" cy="6001643"/>
          </a:xfrm>
          <a:prstGeom prst="rect">
            <a:avLst/>
          </a:prstGeom>
        </p:spPr>
        <p:txBody>
          <a:bodyPr wrap="square">
            <a:spAutoFit/>
          </a:bodyPr>
          <a:lstStyle/>
          <a:p>
            <a:r>
              <a:rPr lang="tr-TR" sz="3200" dirty="0" smtClean="0"/>
              <a:t>Bu depolarda bekleme süresi bir yılı aşamaz. Ancak bu süre zorunlu hallerde Bakanlığın uygun görüşü ile uzatılabilir. Ara depolama tesisleri için Bakanlıktan çevre lisansı alınması zorunludur.</a:t>
            </a:r>
          </a:p>
          <a:p>
            <a:r>
              <a:rPr lang="tr-TR" sz="3200" dirty="0" smtClean="0"/>
              <a:t>Ara depolama ve işleme tesislerinde;</a:t>
            </a:r>
          </a:p>
          <a:p>
            <a:r>
              <a:rPr lang="tr-TR" sz="3200" dirty="0" smtClean="0"/>
              <a:t>a) Giriş, depolama ve çalışma kısımları,</a:t>
            </a:r>
          </a:p>
          <a:p>
            <a:r>
              <a:rPr lang="tr-TR" sz="3200" dirty="0" smtClean="0"/>
              <a:t>b) Yangın söndürme sistemleri,</a:t>
            </a:r>
          </a:p>
          <a:p>
            <a:r>
              <a:rPr lang="tr-TR" sz="3200" dirty="0" smtClean="0"/>
              <a:t>c) Boruların, hazne ve kapların temizlenmesi için temizleme sistemleri,</a:t>
            </a:r>
          </a:p>
          <a:p>
            <a:r>
              <a:rPr lang="tr-TR" sz="3200" dirty="0" smtClean="0"/>
              <a:t>d) Taşan ve dökülen atıkların toplanması için yeterli absorban, </a:t>
            </a:r>
            <a:r>
              <a:rPr lang="tr-TR" sz="3200" dirty="0" err="1" smtClean="0"/>
              <a:t>nötralizan</a:t>
            </a:r>
            <a:r>
              <a:rPr lang="tr-TR" sz="3200" dirty="0" smtClean="0"/>
              <a:t>,bulunur.</a:t>
            </a:r>
            <a:endParaRPr lang="tr-TR" sz="32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104</a:t>
            </a:fld>
            <a:endParaRPr lang="tr-TR"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043608" y="1196752"/>
            <a:ext cx="7560840" cy="4031873"/>
          </a:xfrm>
          <a:prstGeom prst="rect">
            <a:avLst/>
          </a:prstGeom>
        </p:spPr>
        <p:txBody>
          <a:bodyPr wrap="square">
            <a:spAutoFit/>
          </a:bodyPr>
          <a:lstStyle/>
          <a:p>
            <a:r>
              <a:rPr lang="tr-TR" sz="3200" dirty="0" smtClean="0"/>
              <a:t>Herhangi bir kaza halinde derhal müdahale edilebilmesi için atık taşıyan borular ile depolama konteynırlarının yer üstüne</a:t>
            </a:r>
          </a:p>
          <a:p>
            <a:r>
              <a:rPr lang="tr-TR" sz="3200" dirty="0" smtClean="0"/>
              <a:t>tesisi zorunludur. Kirli su kaçağının mümkün olduğu tesis bölgelerinde, kirli suyun yer altına sızmaması ve etrafındaki toprakları</a:t>
            </a:r>
          </a:p>
          <a:p>
            <a:r>
              <a:rPr lang="tr-TR" sz="3200" dirty="0" smtClean="0"/>
              <a:t>kirletmemesi için gerekli sızdırmazlık tedbirleri alınır.</a:t>
            </a:r>
            <a:endParaRPr lang="tr-TR" sz="32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105</a:t>
            </a:fld>
            <a:endParaRPr lang="tr-TR"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971600" y="620688"/>
            <a:ext cx="7632848" cy="5509200"/>
          </a:xfrm>
          <a:prstGeom prst="rect">
            <a:avLst/>
          </a:prstGeom>
        </p:spPr>
        <p:txBody>
          <a:bodyPr wrap="square">
            <a:spAutoFit/>
          </a:bodyPr>
          <a:lstStyle/>
          <a:p>
            <a:r>
              <a:rPr lang="tr-TR" sz="3200" dirty="0" smtClean="0"/>
              <a:t>Bölgeden atılan yıkama ve benzeri atık sular ayrı olarak toplanır ve 31/12/2004 tarihli ve 25687 sayılı Resmi Gazete'de</a:t>
            </a:r>
          </a:p>
          <a:p>
            <a:r>
              <a:rPr lang="tr-TR" sz="3200" dirty="0" smtClean="0"/>
              <a:t>yayımlanan Su Kirliliği Kontrolü Yönetmeliğinde yer alan sınır değerlere uygun şekilde arıtılır. Bu tür arıtma tesislerinde üretilen arıtma katıları ve çamurları bu Yönetmelik kapsamında bertaraf edilir. Ara depolama tesisi dizaynına ilişkin hususlar Bakanlıkça çıkarılacak tebliğ ile belirlenir.</a:t>
            </a:r>
            <a:endParaRPr lang="tr-TR" sz="32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106</a:t>
            </a:fld>
            <a:endParaRPr lang="tr-TR"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043608" y="1124744"/>
            <a:ext cx="7560840" cy="4031873"/>
          </a:xfrm>
          <a:prstGeom prst="rect">
            <a:avLst/>
          </a:prstGeom>
        </p:spPr>
        <p:txBody>
          <a:bodyPr wrap="square">
            <a:spAutoFit/>
          </a:bodyPr>
          <a:lstStyle/>
          <a:p>
            <a:r>
              <a:rPr lang="tr-TR" sz="3200" b="1" dirty="0" smtClean="0"/>
              <a:t>Atıkların tesis içinde taşınması</a:t>
            </a:r>
          </a:p>
          <a:p>
            <a:r>
              <a:rPr lang="tr-TR" sz="3200" b="1" dirty="0" smtClean="0"/>
              <a:t>Madde 25 - Katı veya sıvı haldeki atıklar için atığın ve işletmenin özelliğine göre uygun konteynır ve taşıma şekilleri</a:t>
            </a:r>
          </a:p>
          <a:p>
            <a:r>
              <a:rPr lang="tr-TR" sz="3200" dirty="0" smtClean="0"/>
              <a:t>işletmeler tarafından belirlenir.</a:t>
            </a:r>
          </a:p>
          <a:p>
            <a:r>
              <a:rPr lang="tr-TR" sz="3200" dirty="0" smtClean="0"/>
              <a:t>Kapların üzerine atığın çeşidi, kaynağı, miktarı ve depolama tarihi ile ilgili bilgiler açık olarak yazılır.</a:t>
            </a:r>
            <a:endParaRPr lang="tr-TR" sz="32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107</a:t>
            </a:fld>
            <a:endParaRPr lang="tr-TR"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971600" y="548680"/>
            <a:ext cx="7560840" cy="6001643"/>
          </a:xfrm>
          <a:prstGeom prst="rect">
            <a:avLst/>
          </a:prstGeom>
        </p:spPr>
        <p:txBody>
          <a:bodyPr wrap="square">
            <a:spAutoFit/>
          </a:bodyPr>
          <a:lstStyle/>
          <a:p>
            <a:r>
              <a:rPr lang="tr-TR" sz="3200" b="1" dirty="0" smtClean="0"/>
              <a:t>Tesis içinde alınacak güvenlik önlemleri</a:t>
            </a:r>
          </a:p>
          <a:p>
            <a:r>
              <a:rPr lang="tr-TR" sz="3200" b="1" dirty="0" smtClean="0"/>
              <a:t>Madde 26 - İşleme tabi tutulacak veya geçici olarak depolanacak atıklar, özel yerlerde kap veya hazneler içinde;</a:t>
            </a:r>
          </a:p>
          <a:p>
            <a:r>
              <a:rPr lang="tr-TR" sz="3200" dirty="0" smtClean="0"/>
              <a:t>uygulanacak fiziksel, kimyasal, biyolojik işlemler ve yakma işlemlerine göre ayrı ayrı ve birbiri ile kimyasal reaksiyona girmeyecek</a:t>
            </a:r>
          </a:p>
          <a:p>
            <a:r>
              <a:rPr lang="tr-TR" sz="3200" dirty="0" smtClean="0"/>
              <a:t>şekilde atık kod numarasına göre depolanır.</a:t>
            </a:r>
          </a:p>
          <a:p>
            <a:r>
              <a:rPr lang="tr-TR" sz="3200" dirty="0" smtClean="0"/>
              <a:t>Ara depo veya işleme tesislerinin bekletme haznelerinin çürümelere ve aşınmalara dayanıklı olması ve gerekli emniyet ve</a:t>
            </a:r>
          </a:p>
          <a:p>
            <a:r>
              <a:rPr lang="tr-TR" sz="3200" dirty="0" smtClean="0"/>
              <a:t>kontrol sistemlerini ihtiva etmesi zorunludur.</a:t>
            </a:r>
            <a:endParaRPr lang="tr-TR" sz="32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108</a:t>
            </a:fld>
            <a:endParaRPr lang="tr-TR"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115616" y="332656"/>
            <a:ext cx="7488832" cy="6186309"/>
          </a:xfrm>
          <a:prstGeom prst="rect">
            <a:avLst/>
          </a:prstGeom>
        </p:spPr>
        <p:txBody>
          <a:bodyPr wrap="square">
            <a:spAutoFit/>
          </a:bodyPr>
          <a:lstStyle/>
          <a:p>
            <a:r>
              <a:rPr lang="tr-TR" sz="3600" b="1" dirty="0" smtClean="0"/>
              <a:t>Bertaraf tesisinin kapatılması</a:t>
            </a:r>
          </a:p>
          <a:p>
            <a:r>
              <a:rPr lang="tr-TR" sz="3600" b="1" dirty="0" smtClean="0"/>
              <a:t>Madde 40 - Bertaraf eden, tesisin kapatılmasından en az yüz seksen gün önce;</a:t>
            </a:r>
          </a:p>
          <a:p>
            <a:r>
              <a:rPr lang="tr-TR" sz="3600" dirty="0" smtClean="0"/>
              <a:t>a) Tesisinin kapatılması ile ilgili fizibilite etüdünü,</a:t>
            </a:r>
          </a:p>
          <a:p>
            <a:r>
              <a:rPr lang="tr-TR" sz="3600" dirty="0" smtClean="0"/>
              <a:t>b) Atıkların, sızıntı sularının yağmur sularına ve yeraltı sularına ve/veya atmosfere olası karışımını kontrol eden ölçüm</a:t>
            </a:r>
          </a:p>
          <a:p>
            <a:r>
              <a:rPr lang="tr-TR" sz="3600" dirty="0" smtClean="0"/>
              <a:t>izleme sistemine ilişkin planını,</a:t>
            </a:r>
            <a:endParaRPr lang="tr-TR" sz="36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109</a:t>
            </a:fld>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611560" y="836712"/>
            <a:ext cx="9144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3200" i="0" u="none" strike="noStrike" cap="none" normalizeH="0" baseline="0" dirty="0" smtClean="0">
                <a:ln>
                  <a:noFill/>
                </a:ln>
                <a:effectLst/>
                <a:latin typeface="Calibri" pitchFamily="34" charset="0"/>
                <a:ea typeface="Times New Roman" pitchFamily="18" charset="0"/>
                <a:cs typeface="Times New Roman" pitchFamily="18" charset="0"/>
              </a:rPr>
              <a:t>(C8) Arsenik ve Arsenik bileşikleri,</a:t>
            </a:r>
            <a:endParaRPr kumimoji="0" lang="tr-TR" sz="320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3200" i="0" u="none" strike="noStrike" cap="none" normalizeH="0" baseline="0" dirty="0" smtClean="0">
                <a:ln>
                  <a:noFill/>
                </a:ln>
                <a:effectLst/>
                <a:latin typeface="Calibri" pitchFamily="34" charset="0"/>
                <a:ea typeface="Times New Roman" pitchFamily="18" charset="0"/>
                <a:cs typeface="Times New Roman" pitchFamily="18" charset="0"/>
              </a:rPr>
              <a:t>(C9) Selenyum ve Selenyum bileşikleri,</a:t>
            </a:r>
            <a:endParaRPr kumimoji="0" lang="tr-TR" sz="320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3200" i="0" u="none" strike="noStrike" cap="none" normalizeH="0" baseline="0" dirty="0" smtClean="0">
                <a:ln>
                  <a:noFill/>
                </a:ln>
                <a:effectLst/>
                <a:latin typeface="Calibri" pitchFamily="34" charset="0"/>
                <a:ea typeface="Times New Roman" pitchFamily="18" charset="0"/>
                <a:cs typeface="Times New Roman" pitchFamily="18" charset="0"/>
              </a:rPr>
              <a:t>(C10) Gümüş bileşikleri,</a:t>
            </a:r>
            <a:endParaRPr kumimoji="0" lang="tr-TR" sz="320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3200" i="0" u="none" strike="noStrike" cap="none" normalizeH="0" baseline="0" dirty="0" smtClean="0">
                <a:ln>
                  <a:noFill/>
                </a:ln>
                <a:effectLst/>
                <a:latin typeface="Calibri" pitchFamily="34" charset="0"/>
                <a:ea typeface="Times New Roman" pitchFamily="18" charset="0"/>
                <a:cs typeface="Times New Roman" pitchFamily="18" charset="0"/>
              </a:rPr>
              <a:t>(C11) Kadmiyum ve kadmiyum bileşikleri,</a:t>
            </a:r>
            <a:endParaRPr kumimoji="0" lang="tr-TR" sz="320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3200" i="0" u="none" strike="noStrike" cap="none" normalizeH="0" baseline="0" dirty="0" smtClean="0">
                <a:ln>
                  <a:noFill/>
                </a:ln>
                <a:effectLst/>
                <a:latin typeface="Calibri" pitchFamily="34" charset="0"/>
                <a:ea typeface="Times New Roman" pitchFamily="18" charset="0"/>
                <a:cs typeface="Times New Roman" pitchFamily="18" charset="0"/>
              </a:rPr>
              <a:t>(C12) Kalay  bileşikleri, </a:t>
            </a:r>
            <a:endParaRPr kumimoji="0" lang="tr-TR" sz="320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3200" i="0" u="none" strike="noStrike" cap="none" normalizeH="0" baseline="0" dirty="0" smtClean="0">
                <a:ln>
                  <a:noFill/>
                </a:ln>
                <a:effectLst/>
                <a:latin typeface="Calibri" pitchFamily="34" charset="0"/>
                <a:ea typeface="Times New Roman" pitchFamily="18" charset="0"/>
                <a:cs typeface="Times New Roman" pitchFamily="18" charset="0"/>
              </a:rPr>
              <a:t>(C13) </a:t>
            </a:r>
            <a:r>
              <a:rPr kumimoji="0" lang="tr-TR" sz="3200" i="0" u="none" strike="noStrike" cap="none" normalizeH="0" baseline="0" dirty="0" err="1" smtClean="0">
                <a:ln>
                  <a:noFill/>
                </a:ln>
                <a:effectLst/>
                <a:latin typeface="Calibri" pitchFamily="34" charset="0"/>
                <a:ea typeface="Times New Roman" pitchFamily="18" charset="0"/>
                <a:cs typeface="Times New Roman" pitchFamily="18" charset="0"/>
              </a:rPr>
              <a:t>Antimuan</a:t>
            </a:r>
            <a:r>
              <a:rPr kumimoji="0" lang="tr-TR" sz="3200" i="0" u="none" strike="noStrike" cap="none" normalizeH="0" baseline="0" dirty="0" smtClean="0">
                <a:ln>
                  <a:noFill/>
                </a:ln>
                <a:effectLst/>
                <a:latin typeface="Calibri" pitchFamily="34" charset="0"/>
                <a:ea typeface="Times New Roman" pitchFamily="18" charset="0"/>
                <a:cs typeface="Times New Roman" pitchFamily="18" charset="0"/>
              </a:rPr>
              <a:t> ve </a:t>
            </a:r>
            <a:r>
              <a:rPr kumimoji="0" lang="tr-TR" sz="3200" i="0" u="none" strike="noStrike" cap="none" normalizeH="0" baseline="0" dirty="0" err="1" smtClean="0">
                <a:ln>
                  <a:noFill/>
                </a:ln>
                <a:effectLst/>
                <a:latin typeface="Calibri" pitchFamily="34" charset="0"/>
                <a:ea typeface="Times New Roman" pitchFamily="18" charset="0"/>
                <a:cs typeface="Times New Roman" pitchFamily="18" charset="0"/>
              </a:rPr>
              <a:t>antimuan</a:t>
            </a:r>
            <a:r>
              <a:rPr kumimoji="0" lang="tr-TR" sz="3200" i="0" u="none" strike="noStrike" cap="none" normalizeH="0" baseline="0" dirty="0" smtClean="0">
                <a:ln>
                  <a:noFill/>
                </a:ln>
                <a:effectLst/>
                <a:latin typeface="Calibri" pitchFamily="34" charset="0"/>
                <a:ea typeface="Times New Roman" pitchFamily="18" charset="0"/>
                <a:cs typeface="Times New Roman" pitchFamily="18" charset="0"/>
              </a:rPr>
              <a:t> bileşikleri,</a:t>
            </a:r>
            <a:endParaRPr kumimoji="0" lang="tr-TR" sz="320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3200" i="0" u="none" strike="noStrike" cap="none" normalizeH="0" baseline="0" dirty="0" smtClean="0">
                <a:ln>
                  <a:noFill/>
                </a:ln>
                <a:effectLst/>
                <a:latin typeface="Calibri" pitchFamily="34" charset="0"/>
                <a:ea typeface="Times New Roman" pitchFamily="18" charset="0"/>
                <a:cs typeface="Times New Roman" pitchFamily="18" charset="0"/>
              </a:rPr>
              <a:t>(C14) Tellür ve tellür bileşikleri,</a:t>
            </a:r>
            <a:endParaRPr kumimoji="0" lang="tr-TR" sz="320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3200" i="0" u="none" strike="noStrike" cap="none" normalizeH="0" baseline="0" dirty="0" smtClean="0">
                <a:ln>
                  <a:noFill/>
                </a:ln>
                <a:effectLst/>
                <a:latin typeface="Calibri" pitchFamily="34" charset="0"/>
                <a:ea typeface="Times New Roman" pitchFamily="18" charset="0"/>
                <a:cs typeface="Times New Roman" pitchFamily="18" charset="0"/>
              </a:rPr>
              <a:t>(C15) Baryum sülfat hariç baryum bileşikleri,</a:t>
            </a:r>
            <a:endParaRPr kumimoji="0" lang="tr-TR" sz="320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3200" i="0" u="none" strike="noStrike" cap="none" normalizeH="0" baseline="0" dirty="0" smtClean="0">
                <a:ln>
                  <a:noFill/>
                </a:ln>
                <a:effectLst/>
                <a:latin typeface="Calibri" pitchFamily="34" charset="0"/>
                <a:ea typeface="Times New Roman" pitchFamily="18" charset="0"/>
                <a:cs typeface="Times New Roman" pitchFamily="18" charset="0"/>
              </a:rPr>
              <a:t>(C16) Cıva ve cıva bileşikleri,</a:t>
            </a:r>
            <a:endParaRPr kumimoji="0" lang="tr-TR" sz="320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3200" i="0" u="none" strike="noStrike" cap="none" normalizeH="0" baseline="0" dirty="0" smtClean="0">
                <a:ln>
                  <a:noFill/>
                </a:ln>
                <a:effectLst/>
                <a:latin typeface="Calibri" pitchFamily="34" charset="0"/>
                <a:ea typeface="Times New Roman" pitchFamily="18" charset="0"/>
                <a:cs typeface="Times New Roman" pitchFamily="18" charset="0"/>
              </a:rPr>
              <a:t>(C17) Talyum ve talyum bileşikleri,</a:t>
            </a:r>
            <a:endParaRPr kumimoji="0" lang="tr-TR" sz="3200" i="0" u="none" strike="noStrike" cap="none" normalizeH="0" baseline="0" dirty="0" smtClean="0">
              <a:ln>
                <a:noFill/>
              </a:ln>
              <a:effectLst/>
              <a:latin typeface="Arial" pitchFamily="34" charset="0"/>
              <a:cs typeface="Arial" pitchFamily="34" charset="0"/>
            </a:endParaRPr>
          </a:p>
        </p:txBody>
      </p:sp>
      <p:sp>
        <p:nvSpPr>
          <p:cNvPr id="2" name="Slayt Numarası Yer Tutucusu 1"/>
          <p:cNvSpPr>
            <a:spLocks noGrp="1"/>
          </p:cNvSpPr>
          <p:nvPr>
            <p:ph type="sldNum" sz="quarter" idx="12"/>
          </p:nvPr>
        </p:nvSpPr>
        <p:spPr/>
        <p:txBody>
          <a:bodyPr/>
          <a:lstStyle/>
          <a:p>
            <a:fld id="{B1DEFA8C-F947-479F-BE07-76B6B3F80BF1}" type="slidenum">
              <a:rPr lang="tr-TR" smtClean="0"/>
              <a:pPr/>
              <a:t>11</a:t>
            </a:fld>
            <a:endParaRPr lang="tr-TR"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043608" y="692696"/>
            <a:ext cx="7488832" cy="5509200"/>
          </a:xfrm>
          <a:prstGeom prst="rect">
            <a:avLst/>
          </a:prstGeom>
        </p:spPr>
        <p:txBody>
          <a:bodyPr wrap="square">
            <a:spAutoFit/>
          </a:bodyPr>
          <a:lstStyle/>
          <a:p>
            <a:r>
              <a:rPr lang="tr-TR" sz="3200" dirty="0" smtClean="0"/>
              <a:t>c) Tesiste yer alan ünitelerin her birinin ne şekilde kapanacağı ile ilgili planını,</a:t>
            </a:r>
          </a:p>
          <a:p>
            <a:r>
              <a:rPr lang="tr-TR" sz="3200" dirty="0" smtClean="0"/>
              <a:t>d) Tesisin aktif olduğu süre boyunca saha içinde bulunan atıkların envanterini,</a:t>
            </a:r>
          </a:p>
          <a:p>
            <a:r>
              <a:rPr lang="tr-TR" sz="3200" dirty="0" smtClean="0"/>
              <a:t>e) Tesiste kalan atıkların, analiz, taşıma ve </a:t>
            </a:r>
            <a:r>
              <a:rPr lang="tr-TR" sz="3200" dirty="0" err="1" smtClean="0"/>
              <a:t>bertaraflarına</a:t>
            </a:r>
            <a:r>
              <a:rPr lang="tr-TR" sz="3200" dirty="0" smtClean="0"/>
              <a:t> ilişkin tüm metotların ve kapatmada kullanılacak yöntemlerin</a:t>
            </a:r>
          </a:p>
          <a:p>
            <a:r>
              <a:rPr lang="tr-TR" sz="3200" dirty="0" smtClean="0"/>
              <a:t>ayrıntılı tanımı ve uygulanabilir planlarını,</a:t>
            </a:r>
          </a:p>
          <a:p>
            <a:r>
              <a:rPr lang="tr-TR" sz="3200" dirty="0" smtClean="0"/>
              <a:t>f) Araç ve malzemenin temizlenmesi, topraktan alınan numuneler ve test metotlarına ilişkin raporları,</a:t>
            </a:r>
          </a:p>
        </p:txBody>
      </p:sp>
      <p:sp>
        <p:nvSpPr>
          <p:cNvPr id="3" name="Slayt Numarası Yer Tutucusu 2"/>
          <p:cNvSpPr>
            <a:spLocks noGrp="1"/>
          </p:cNvSpPr>
          <p:nvPr>
            <p:ph type="sldNum" sz="quarter" idx="12"/>
          </p:nvPr>
        </p:nvSpPr>
        <p:spPr/>
        <p:txBody>
          <a:bodyPr/>
          <a:lstStyle/>
          <a:p>
            <a:fld id="{B1DEFA8C-F947-479F-BE07-76B6B3F80BF1}" type="slidenum">
              <a:rPr lang="tr-TR" smtClean="0"/>
              <a:pPr/>
              <a:t>110</a:t>
            </a:fld>
            <a:endParaRPr lang="tr-TR"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971600" y="856357"/>
            <a:ext cx="7632848" cy="5509200"/>
          </a:xfrm>
          <a:prstGeom prst="rect">
            <a:avLst/>
          </a:prstGeom>
        </p:spPr>
        <p:txBody>
          <a:bodyPr wrap="square">
            <a:spAutoFit/>
          </a:bodyPr>
          <a:lstStyle/>
          <a:p>
            <a:r>
              <a:rPr lang="tr-TR" sz="3200" dirty="0" smtClean="0"/>
              <a:t>g) Atıklarla kirlenmiş malzemelerin </a:t>
            </a:r>
            <a:r>
              <a:rPr lang="tr-TR" sz="3200" dirty="0" err="1" smtClean="0"/>
              <a:t>bertaraflarına</a:t>
            </a:r>
            <a:r>
              <a:rPr lang="tr-TR" sz="3200" dirty="0" smtClean="0"/>
              <a:t> yönelik planları, Bakanlığa sunar. Bertaraf eden, Bakanlıktan kapatma planı onayı almadan ve kapatma sonrası gereken çevre koruma işlemlerini</a:t>
            </a:r>
          </a:p>
          <a:p>
            <a:r>
              <a:rPr lang="tr-TR" sz="3200" dirty="0" smtClean="0"/>
              <a:t>gerçekleştireceğine dair taahhütname vermeden tesisi kapatamaz. Kapatma işleminden sonra bertaraf edenin sorumluluğu devam eder, ölçüm izlemeye ilişkin raporlarını yirmi yıl süreyle her yıl sonunda Bakanlığa iletir.</a:t>
            </a:r>
            <a:endParaRPr lang="tr-TR" sz="32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111</a:t>
            </a:fld>
            <a:endParaRPr lang="tr-TR"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99592" y="620688"/>
            <a:ext cx="7776864" cy="5509200"/>
          </a:xfrm>
          <a:prstGeom prst="rect">
            <a:avLst/>
          </a:prstGeom>
        </p:spPr>
        <p:txBody>
          <a:bodyPr wrap="square">
            <a:spAutoFit/>
          </a:bodyPr>
          <a:lstStyle/>
          <a:p>
            <a:r>
              <a:rPr lang="tr-TR" sz="3200" b="1" dirty="0" smtClean="0"/>
              <a:t>Tehlikeli Atıkların Taşınması </a:t>
            </a:r>
          </a:p>
          <a:p>
            <a:r>
              <a:rPr lang="tr-TR" sz="3200" dirty="0" smtClean="0"/>
              <a:t>Atıkların taşınması bu iş için lisans almış kişi ve kurulurlarca taşınan atığın özelliğine uygun araçlarla yapılır. Aynı araçta aynı kap içinde taşınacak atığın kod numarası aynı olmak zorundadır. Katı veya sıvı hâldeki atıklar için atığın ve işletmenin özelliğine göre uygun </a:t>
            </a:r>
            <a:r>
              <a:rPr lang="tr-TR" sz="3200" dirty="0" err="1" smtClean="0"/>
              <a:t>konteyner</a:t>
            </a:r>
            <a:r>
              <a:rPr lang="tr-TR" sz="3200" dirty="0" smtClean="0"/>
              <a:t> ve taşıma şekilleri işletmeler tarafından belirlenir. Tehlikeli atıklar tesislere lisanslı araçlarla ve eğitim sertifikası olan sürücüler ile kabul edilir. </a:t>
            </a:r>
            <a:endParaRPr lang="tr-TR" sz="32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112</a:t>
            </a:fld>
            <a:endParaRPr lang="tr-TR"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Slayt Numarası Yer Tutucusu 1"/>
          <p:cNvSpPr>
            <a:spLocks noGrp="1"/>
          </p:cNvSpPr>
          <p:nvPr>
            <p:ph type="sldNum" sz="quarter" idx="12"/>
          </p:nvPr>
        </p:nvSpPr>
        <p:spPr/>
        <p:txBody>
          <a:bodyPr/>
          <a:lstStyle/>
          <a:p>
            <a:fld id="{B1DEFA8C-F947-479F-BE07-76B6B3F80BF1}" type="slidenum">
              <a:rPr lang="tr-TR" smtClean="0"/>
              <a:pPr/>
              <a:t>113</a:t>
            </a:fld>
            <a:endParaRPr lang="tr-TR"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Slayt Numarası Yer Tutucusu 1"/>
          <p:cNvSpPr>
            <a:spLocks noGrp="1"/>
          </p:cNvSpPr>
          <p:nvPr>
            <p:ph type="sldNum" sz="quarter" idx="12"/>
          </p:nvPr>
        </p:nvSpPr>
        <p:spPr/>
        <p:txBody>
          <a:bodyPr/>
          <a:lstStyle/>
          <a:p>
            <a:fld id="{B1DEFA8C-F947-479F-BE07-76B6B3F80BF1}" type="slidenum">
              <a:rPr lang="tr-TR" smtClean="0"/>
              <a:pPr/>
              <a:t>114</a:t>
            </a:fld>
            <a:endParaRPr lang="tr-TR"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83568" y="404664"/>
            <a:ext cx="7992888" cy="6124754"/>
          </a:xfrm>
          <a:prstGeom prst="rect">
            <a:avLst/>
          </a:prstGeom>
        </p:spPr>
        <p:txBody>
          <a:bodyPr wrap="square">
            <a:spAutoFit/>
          </a:bodyPr>
          <a:lstStyle/>
          <a:p>
            <a:r>
              <a:rPr lang="tr-TR" sz="2800" b="1" dirty="0" smtClean="0"/>
              <a:t>Tehlikeli Atık Taşıyacak Firma ve Araçlara Lisans Alınması </a:t>
            </a:r>
          </a:p>
          <a:p>
            <a:r>
              <a:rPr lang="tr-TR" sz="2800" dirty="0" smtClean="0"/>
              <a:t>Atık taşımak isteyen gerçek ve tüzel kişiler tehlikeli atık taşıma lisansı almak üzere Tehlikeli Atıkların Kontrolü Yönetmeliği‟</a:t>
            </a:r>
            <a:r>
              <a:rPr lang="tr-TR" sz="2800" dirty="0" err="1" smtClean="0"/>
              <a:t>nde</a:t>
            </a:r>
            <a:r>
              <a:rPr lang="tr-TR" sz="2800" dirty="0" smtClean="0"/>
              <a:t> yer alan bilgi ve belgelerle, valiliğe başvurmak zorundadır. Lisans, başvuran firmaya ve araca verilir. Lisans alan firma 11/7/1993 tarihli ve 21634 sayılı Resmî Gazete‟de yayımlanan Tehlikeli Kimyasallar Yönetmeliği‟</a:t>
            </a:r>
            <a:r>
              <a:rPr lang="tr-TR" sz="2800" dirty="0" err="1" smtClean="0"/>
              <a:t>nde</a:t>
            </a:r>
            <a:r>
              <a:rPr lang="tr-TR" sz="2800" dirty="0" smtClean="0"/>
              <a:t> yer alan tehlikeli atık işaretlerini araçlarında kullanmak zorundadır. Bu hükümler sadece kara taşıtları için geçerlidir. Deniz, hava ve demir yolu taşımacılığı için bu amaçla uygulanan ulusal ve uluslararası kabul görmüş taşımacılık kuralları uygulanır. </a:t>
            </a:r>
            <a:endParaRPr lang="tr-TR" sz="28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115</a:t>
            </a:fld>
            <a:endParaRPr lang="tr-TR"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55576" y="980728"/>
            <a:ext cx="7920880" cy="5016758"/>
          </a:xfrm>
          <a:prstGeom prst="rect">
            <a:avLst/>
          </a:prstGeom>
        </p:spPr>
        <p:txBody>
          <a:bodyPr wrap="square">
            <a:spAutoFit/>
          </a:bodyPr>
          <a:lstStyle/>
          <a:p>
            <a:r>
              <a:rPr lang="tr-TR" sz="3200" dirty="0" smtClean="0"/>
              <a:t>Taşımanın kara yolu ile yapılması hâlinde, 10/7/2003 tarihli ve 4925 sayılı Kara Yolu Taşıma Kanunu‟</a:t>
            </a:r>
            <a:r>
              <a:rPr lang="tr-TR" sz="3200" dirty="0" err="1" smtClean="0"/>
              <a:t>nda</a:t>
            </a:r>
            <a:r>
              <a:rPr lang="tr-TR" sz="3200" dirty="0" smtClean="0"/>
              <a:t> tehlikeli maddelerin kara yoluyla taşınmasına ilişkin hususlar doğrultusunda, ilgili valilikten alınacak taşıma lisansının yanı sıra şehirler arası taşıma faaliyetlerinde bulunacak gerçek ve tüzel kişiler Kara Yolu Taşıma Kanunu uyarınca Ulaştırma Bakanlığından yetki belgesi almak zorundadır. </a:t>
            </a:r>
            <a:endParaRPr lang="tr-TR" sz="32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116</a:t>
            </a:fld>
            <a:endParaRPr lang="tr-TR"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83568" y="1124744"/>
            <a:ext cx="7992888" cy="5016758"/>
          </a:xfrm>
          <a:prstGeom prst="rect">
            <a:avLst/>
          </a:prstGeom>
        </p:spPr>
        <p:txBody>
          <a:bodyPr wrap="square">
            <a:spAutoFit/>
          </a:bodyPr>
          <a:lstStyle/>
          <a:p>
            <a:r>
              <a:rPr lang="tr-TR" sz="3200" dirty="0" smtClean="0"/>
              <a:t>Tehlikeli atık, tıbbi atık, atık yağ, bitkisel atık yağ ve atık akü taşımak isteyen gerçek ve tüzel kişiler taşıma lisansı almak zorundadır. Bu lisanslar 3 yıl geçerlidir. Her araca ayrı lisans belgesi düzenlenir. Araca lisans belgesi düzenlenirken aynı zamanda firma lisansı da düzenlenir. Buradaki belgelerin ve aracın donanımının tamamlanmasını müteakip hazırlanan evraklar valiliğe (İl Çevre ve Orman Müdürlüğü) bir üst yazı ile sunulur. </a:t>
            </a:r>
            <a:endParaRPr lang="tr-TR" sz="32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117</a:t>
            </a:fld>
            <a:endParaRPr lang="tr-TR"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2" name="Slayt Numarası Yer Tutucusu 1"/>
          <p:cNvSpPr>
            <a:spLocks noGrp="1"/>
          </p:cNvSpPr>
          <p:nvPr>
            <p:ph type="sldNum" sz="quarter" idx="12"/>
          </p:nvPr>
        </p:nvSpPr>
        <p:spPr/>
        <p:txBody>
          <a:bodyPr/>
          <a:lstStyle/>
          <a:p>
            <a:fld id="{B1DEFA8C-F947-479F-BE07-76B6B3F80BF1}" type="slidenum">
              <a:rPr lang="tr-TR" smtClean="0"/>
              <a:pPr/>
              <a:t>118</a:t>
            </a:fld>
            <a:endParaRPr lang="tr-TR"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99592" y="404664"/>
            <a:ext cx="7776864" cy="6124754"/>
          </a:xfrm>
          <a:prstGeom prst="rect">
            <a:avLst/>
          </a:prstGeom>
        </p:spPr>
        <p:txBody>
          <a:bodyPr wrap="square">
            <a:spAutoFit/>
          </a:bodyPr>
          <a:lstStyle/>
          <a:p>
            <a:r>
              <a:rPr lang="tr-TR" sz="2800" b="1" dirty="0" smtClean="0"/>
              <a:t>Tehlikeli Atık Taşıyacak Araç ile İlgili Bilgi ve Belgeler </a:t>
            </a:r>
          </a:p>
          <a:p>
            <a:r>
              <a:rPr lang="tr-TR" sz="2800" dirty="0" smtClean="0"/>
              <a:t>Firma, şoför ve araçla ilgili gerekli bilgi ve belgeler aşağıda verilmiştir. </a:t>
            </a:r>
          </a:p>
          <a:p>
            <a:pPr>
              <a:buFont typeface="Arial" pitchFamily="34" charset="0"/>
              <a:buChar char="•"/>
            </a:pPr>
            <a:r>
              <a:rPr lang="tr-TR" sz="2800" dirty="0" smtClean="0"/>
              <a:t> Aracın ait olduğu firmanın adı, adresi ve telefon numarası </a:t>
            </a:r>
          </a:p>
          <a:p>
            <a:pPr>
              <a:buFont typeface="Arial" pitchFamily="34" charset="0"/>
              <a:buChar char="•"/>
            </a:pPr>
            <a:r>
              <a:rPr lang="tr-TR" sz="2800" dirty="0" smtClean="0"/>
              <a:t> Aracın tipi </a:t>
            </a:r>
          </a:p>
          <a:p>
            <a:pPr>
              <a:buFont typeface="Arial" pitchFamily="34" charset="0"/>
              <a:buChar char="•"/>
            </a:pPr>
            <a:r>
              <a:rPr lang="tr-TR" sz="2800" dirty="0" smtClean="0"/>
              <a:t> Plaka numarası ve </a:t>
            </a:r>
            <a:r>
              <a:rPr lang="tr-TR" sz="2800" dirty="0" err="1" smtClean="0"/>
              <a:t>tasi</a:t>
            </a:r>
            <a:r>
              <a:rPr lang="tr-TR" sz="2800" dirty="0" smtClean="0"/>
              <a:t> numarası </a:t>
            </a:r>
          </a:p>
          <a:p>
            <a:pPr>
              <a:buFont typeface="Arial" pitchFamily="34" charset="0"/>
              <a:buChar char="•"/>
            </a:pPr>
            <a:r>
              <a:rPr lang="tr-TR" sz="2800" dirty="0" smtClean="0"/>
              <a:t>Araç sahibinin adı, iş adresi ve telefon numarası, vergi kimlik numarası </a:t>
            </a:r>
          </a:p>
          <a:p>
            <a:pPr>
              <a:buFont typeface="Arial" pitchFamily="34" charset="0"/>
              <a:buChar char="•"/>
            </a:pPr>
            <a:r>
              <a:rPr lang="tr-TR" sz="2800" dirty="0" smtClean="0"/>
              <a:t> Taşınacak atıkların kodları </a:t>
            </a:r>
          </a:p>
          <a:p>
            <a:pPr>
              <a:buFont typeface="Arial" pitchFamily="34" charset="0"/>
              <a:buChar char="•"/>
            </a:pPr>
            <a:r>
              <a:rPr lang="tr-TR" sz="2800" dirty="0" smtClean="0"/>
              <a:t>Atığın taşınacağı ambalaj ve </a:t>
            </a:r>
            <a:r>
              <a:rPr lang="tr-TR" sz="2800" dirty="0" err="1" smtClean="0"/>
              <a:t>konteyner</a:t>
            </a:r>
            <a:r>
              <a:rPr lang="tr-TR" sz="2800" dirty="0" smtClean="0"/>
              <a:t> türü </a:t>
            </a:r>
          </a:p>
          <a:p>
            <a:pPr>
              <a:buFont typeface="Arial" pitchFamily="34" charset="0"/>
              <a:buChar char="•"/>
            </a:pPr>
            <a:r>
              <a:rPr lang="tr-TR" sz="2800" dirty="0" smtClean="0"/>
              <a:t>Taşınacak atığın her biri için ayrı ayrı fiziksel ve kimyasal özelliği </a:t>
            </a:r>
          </a:p>
        </p:txBody>
      </p:sp>
      <p:sp>
        <p:nvSpPr>
          <p:cNvPr id="3" name="Slayt Numarası Yer Tutucusu 2"/>
          <p:cNvSpPr>
            <a:spLocks noGrp="1"/>
          </p:cNvSpPr>
          <p:nvPr>
            <p:ph type="sldNum" sz="quarter" idx="12"/>
          </p:nvPr>
        </p:nvSpPr>
        <p:spPr/>
        <p:txBody>
          <a:bodyPr/>
          <a:lstStyle/>
          <a:p>
            <a:fld id="{B1DEFA8C-F947-479F-BE07-76B6B3F80BF1}" type="slidenum">
              <a:rPr lang="tr-TR" smtClean="0"/>
              <a:pPr/>
              <a:t>119</a:t>
            </a:fld>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539552" y="1052736"/>
            <a:ext cx="9144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1C283D"/>
                </a:solidFill>
                <a:effectLst/>
                <a:latin typeface="Calibri" pitchFamily="34" charset="0"/>
                <a:ea typeface="Times New Roman" pitchFamily="18" charset="0"/>
                <a:cs typeface="Times New Roman" pitchFamily="18" charset="0"/>
              </a:rPr>
              <a:t>(C18) Kurşun ve kurşun bileşikleri,</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1C283D"/>
                </a:solidFill>
                <a:effectLst/>
                <a:latin typeface="Calibri" pitchFamily="34" charset="0"/>
                <a:ea typeface="Times New Roman" pitchFamily="18" charset="0"/>
                <a:cs typeface="Times New Roman" pitchFamily="18" charset="0"/>
              </a:rPr>
              <a:t>(C19) İnorganik sülfürler,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1C283D"/>
                </a:solidFill>
                <a:effectLst/>
                <a:latin typeface="Calibri" pitchFamily="34" charset="0"/>
                <a:ea typeface="Times New Roman" pitchFamily="18" charset="0"/>
                <a:cs typeface="Times New Roman" pitchFamily="18" charset="0"/>
              </a:rPr>
              <a:t>(C20) Kalsiyum </a:t>
            </a:r>
            <a:r>
              <a:rPr kumimoji="0" lang="tr-TR" sz="2800" b="0" i="0" u="none" strike="noStrike" cap="none" normalizeH="0" baseline="0" dirty="0" err="1" smtClean="0">
                <a:ln>
                  <a:noFill/>
                </a:ln>
                <a:solidFill>
                  <a:srgbClr val="1C283D"/>
                </a:solidFill>
                <a:effectLst/>
                <a:latin typeface="Calibri" pitchFamily="34" charset="0"/>
                <a:ea typeface="Times New Roman" pitchFamily="18" charset="0"/>
                <a:cs typeface="Times New Roman" pitchFamily="18" charset="0"/>
              </a:rPr>
              <a:t>Florür</a:t>
            </a:r>
            <a:r>
              <a:rPr kumimoji="0" lang="tr-TR" sz="2800" b="0" i="0" u="none" strike="noStrike" cap="none" normalizeH="0" baseline="0" dirty="0" smtClean="0">
                <a:ln>
                  <a:noFill/>
                </a:ln>
                <a:solidFill>
                  <a:srgbClr val="1C283D"/>
                </a:solidFill>
                <a:effectLst/>
                <a:latin typeface="Calibri" pitchFamily="34" charset="0"/>
                <a:ea typeface="Times New Roman" pitchFamily="18" charset="0"/>
                <a:cs typeface="Times New Roman" pitchFamily="18" charset="0"/>
              </a:rPr>
              <a:t> hariç inorganik flor bileşikleri, </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1C283D"/>
                </a:solidFill>
                <a:effectLst/>
                <a:latin typeface="Calibri" pitchFamily="34" charset="0"/>
                <a:ea typeface="Times New Roman" pitchFamily="18" charset="0"/>
                <a:cs typeface="Times New Roman" pitchFamily="18" charset="0"/>
              </a:rPr>
              <a:t>(C21) İnorganik siyanürler, </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1C283D"/>
                </a:solidFill>
                <a:effectLst/>
                <a:latin typeface="Calibri" pitchFamily="34" charset="0"/>
                <a:ea typeface="Times New Roman" pitchFamily="18" charset="0"/>
                <a:cs typeface="Times New Roman" pitchFamily="18" charset="0"/>
              </a:rPr>
              <a:t>(C22) Belirtilen alkali veya alkali toprak metalleri : lityum, sodyum, potasyum, kalsiyum, magnezyum (bileşik halde değil),</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1C283D"/>
                </a:solidFill>
                <a:effectLst/>
                <a:latin typeface="Calibri" pitchFamily="34" charset="0"/>
                <a:ea typeface="Times New Roman" pitchFamily="18" charset="0"/>
                <a:cs typeface="Times New Roman" pitchFamily="18" charset="0"/>
              </a:rPr>
              <a:t>(C23) Asitli çözeltiler veya katı haldeki asitler,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1C283D"/>
                </a:solidFill>
                <a:effectLst/>
                <a:latin typeface="Calibri" pitchFamily="34" charset="0"/>
                <a:ea typeface="Times New Roman" pitchFamily="18" charset="0"/>
                <a:cs typeface="Times New Roman" pitchFamily="18" charset="0"/>
              </a:rPr>
              <a:t>(C24) Bazik  çözeltiler veya katı haldeki bazlar,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1C283D"/>
                </a:solidFill>
                <a:effectLst/>
                <a:latin typeface="Calibri" pitchFamily="34" charset="0"/>
                <a:ea typeface="Times New Roman" pitchFamily="18" charset="0"/>
                <a:cs typeface="Times New Roman" pitchFamily="18" charset="0"/>
              </a:rPr>
              <a:t>(C25) Asbest (toz ve lifler), </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1C283D"/>
                </a:solidFill>
                <a:effectLst/>
                <a:latin typeface="Calibri" pitchFamily="34" charset="0"/>
                <a:ea typeface="Times New Roman" pitchFamily="18" charset="0"/>
                <a:cs typeface="Times New Roman" pitchFamily="18" charset="0"/>
              </a:rPr>
              <a:t>(C26) Fosfor : mineral fosfatlar hariç fosfor bileşikler, </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Slayt Numarası Yer Tutucusu 1"/>
          <p:cNvSpPr>
            <a:spLocks noGrp="1"/>
          </p:cNvSpPr>
          <p:nvPr>
            <p:ph type="sldNum" sz="quarter" idx="12"/>
          </p:nvPr>
        </p:nvSpPr>
        <p:spPr/>
        <p:txBody>
          <a:bodyPr/>
          <a:lstStyle/>
          <a:p>
            <a:fld id="{B1DEFA8C-F947-479F-BE07-76B6B3F80BF1}" type="slidenum">
              <a:rPr lang="tr-TR" smtClean="0"/>
              <a:pPr/>
              <a:t>12</a:t>
            </a:fld>
            <a:endParaRPr lang="tr-TR"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55576" y="0"/>
            <a:ext cx="7920880" cy="6124754"/>
          </a:xfrm>
          <a:prstGeom prst="rect">
            <a:avLst/>
          </a:prstGeom>
        </p:spPr>
        <p:txBody>
          <a:bodyPr wrap="square">
            <a:spAutoFit/>
          </a:bodyPr>
          <a:lstStyle/>
          <a:p>
            <a:endParaRPr lang="tr-TR" sz="2800" dirty="0" smtClean="0"/>
          </a:p>
          <a:p>
            <a:pPr>
              <a:buFont typeface="Arial" pitchFamily="34" charset="0"/>
              <a:buChar char="•"/>
            </a:pPr>
            <a:r>
              <a:rPr lang="tr-TR" sz="2800" dirty="0" smtClean="0"/>
              <a:t> Kaza anında insan ve çevre sağlığına olabilecek olumsuz etkilerin en aza indirilmesi için alınacak tedbirler </a:t>
            </a:r>
          </a:p>
          <a:p>
            <a:pPr>
              <a:buFont typeface="Arial" pitchFamily="34" charset="0"/>
              <a:buChar char="•"/>
            </a:pPr>
            <a:r>
              <a:rPr lang="tr-TR" sz="2800" dirty="0" smtClean="0"/>
              <a:t> Olabilecek kazalara karşı ilk müdahale ve ilk yardımda kullanılacak malzemeler </a:t>
            </a:r>
          </a:p>
          <a:p>
            <a:pPr>
              <a:buFont typeface="Arial" pitchFamily="34" charset="0"/>
              <a:buChar char="•"/>
            </a:pPr>
            <a:r>
              <a:rPr lang="tr-TR" sz="2800" dirty="0" smtClean="0"/>
              <a:t> Atık taşıyacak her bir araç için Türk Standartları Enstitüsü tarafından Tehlikeli Maddelerin Kara Yollarında Taşınması Hakkında Yönetmelik çerçevesinde atığın bulunduğu tehlike grubuna göre aracın sahip olması gereken donanımlara ve özelliklerine sahip olduğunu gösterir uygunluk belgesi </a:t>
            </a:r>
          </a:p>
          <a:p>
            <a:pPr>
              <a:buFont typeface="Arial" pitchFamily="34" charset="0"/>
              <a:buChar char="•"/>
            </a:pPr>
            <a:r>
              <a:rPr lang="tr-TR" sz="2800" dirty="0" smtClean="0"/>
              <a:t> Tehlikeli atık taşımaya uygun donanıma haiz nakliye aracı sayısı </a:t>
            </a:r>
          </a:p>
        </p:txBody>
      </p:sp>
      <p:sp>
        <p:nvSpPr>
          <p:cNvPr id="3" name="Slayt Numarası Yer Tutucusu 2"/>
          <p:cNvSpPr>
            <a:spLocks noGrp="1"/>
          </p:cNvSpPr>
          <p:nvPr>
            <p:ph type="sldNum" sz="quarter" idx="12"/>
          </p:nvPr>
        </p:nvSpPr>
        <p:spPr/>
        <p:txBody>
          <a:bodyPr/>
          <a:lstStyle/>
          <a:p>
            <a:fld id="{B1DEFA8C-F947-479F-BE07-76B6B3F80BF1}" type="slidenum">
              <a:rPr lang="tr-TR" smtClean="0"/>
              <a:pPr/>
              <a:t>120</a:t>
            </a:fld>
            <a:endParaRPr lang="tr-TR"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27584" y="1052736"/>
            <a:ext cx="7704856" cy="4524315"/>
          </a:xfrm>
          <a:prstGeom prst="rect">
            <a:avLst/>
          </a:prstGeom>
        </p:spPr>
        <p:txBody>
          <a:bodyPr wrap="square">
            <a:spAutoFit/>
          </a:bodyPr>
          <a:lstStyle/>
          <a:p>
            <a:endParaRPr lang="tr-TR" sz="3200" dirty="0" smtClean="0"/>
          </a:p>
          <a:p>
            <a:pPr>
              <a:buFont typeface="Arial" pitchFamily="34" charset="0"/>
              <a:buChar char="•"/>
            </a:pPr>
            <a:r>
              <a:rPr lang="tr-TR" sz="3200" dirty="0" smtClean="0"/>
              <a:t> Lisans alacak araçların plakaları </a:t>
            </a:r>
          </a:p>
          <a:p>
            <a:pPr>
              <a:buFont typeface="Arial" pitchFamily="34" charset="0"/>
              <a:buChar char="•"/>
            </a:pPr>
            <a:r>
              <a:rPr lang="tr-TR" sz="3200" dirty="0" smtClean="0"/>
              <a:t>Yetkilendirilmiş kurum/kuruluşlardan alınan tehlikeli madde taşıyan araç sürücüleri için verilen sürücü eğitim sertifikası (ADR belgesi) </a:t>
            </a:r>
          </a:p>
          <a:p>
            <a:pPr>
              <a:buFont typeface="Arial" pitchFamily="34" charset="0"/>
              <a:buChar char="•"/>
            </a:pPr>
            <a:r>
              <a:rPr lang="tr-TR" sz="3200" dirty="0" smtClean="0"/>
              <a:t> Taşınacak atıkların Tehlikeli Maddelerin Kara Yollarında Taşınması Hakkında Yönetmelik‟e göre tehlikeli grup numarası </a:t>
            </a:r>
          </a:p>
          <a:p>
            <a:pPr>
              <a:buFont typeface="Arial" pitchFamily="34" charset="0"/>
              <a:buChar char="•"/>
            </a:pPr>
            <a:r>
              <a:rPr lang="tr-TR" sz="3200" dirty="0" smtClean="0"/>
              <a:t> Sigorta </a:t>
            </a:r>
          </a:p>
        </p:txBody>
      </p:sp>
      <p:sp>
        <p:nvSpPr>
          <p:cNvPr id="3" name="Slayt Numarası Yer Tutucusu 2"/>
          <p:cNvSpPr>
            <a:spLocks noGrp="1"/>
          </p:cNvSpPr>
          <p:nvPr>
            <p:ph type="sldNum" sz="quarter" idx="12"/>
          </p:nvPr>
        </p:nvSpPr>
        <p:spPr/>
        <p:txBody>
          <a:bodyPr/>
          <a:lstStyle/>
          <a:p>
            <a:fld id="{B1DEFA8C-F947-479F-BE07-76B6B3F80BF1}" type="slidenum">
              <a:rPr lang="tr-TR" smtClean="0"/>
              <a:pPr/>
              <a:t>121</a:t>
            </a:fld>
            <a:endParaRPr lang="tr-TR"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55576" y="908720"/>
            <a:ext cx="7776864" cy="4955203"/>
          </a:xfrm>
          <a:prstGeom prst="rect">
            <a:avLst/>
          </a:prstGeom>
        </p:spPr>
        <p:txBody>
          <a:bodyPr wrap="square">
            <a:spAutoFit/>
          </a:bodyPr>
          <a:lstStyle/>
          <a:p>
            <a:r>
              <a:rPr lang="tr-TR" sz="3600" b="1" dirty="0" smtClean="0">
                <a:latin typeface="+mj-lt"/>
              </a:rPr>
              <a:t>Formun Doldurulması </a:t>
            </a:r>
          </a:p>
          <a:p>
            <a:r>
              <a:rPr lang="tr-TR" sz="2800" dirty="0" smtClean="0"/>
              <a:t>Formlarda atık kodu, atık adı, H numarası (tehlikelilik özellikleri), 20º C‟de fiziksel özellikleri (toz, katı, akışkan/macun, çamurlu, sıvı, gaz gibi atığın fiziksel özelliği), rengi (beyaz, kahverengi, kırmızı, mavi, sarı, siyah, yeşil gibi atığın rengi), ağırlık (kilogram ve/veya ton), ambalaj ve </a:t>
            </a:r>
            <a:r>
              <a:rPr lang="tr-TR" sz="2800" dirty="0" err="1" smtClean="0"/>
              <a:t>konteyner</a:t>
            </a:r>
            <a:r>
              <a:rPr lang="tr-TR" sz="2800" dirty="0" smtClean="0"/>
              <a:t> türü (varil, ahşap, fıçı, bidon, kutu, torba, karışık ambalaj, basınçlı hazne, balya), ambalaj ve </a:t>
            </a:r>
            <a:r>
              <a:rPr lang="tr-TR" sz="2800" dirty="0" err="1" smtClean="0"/>
              <a:t>konteyner</a:t>
            </a:r>
            <a:r>
              <a:rPr lang="tr-TR" sz="2800" dirty="0" smtClean="0"/>
              <a:t> sayısı, taşıma şekli ( kara yolu, tren, hava, deniz, iç karasular gibi) ve tarih gün/ay/yıl olarak yazılır. </a:t>
            </a:r>
            <a:endParaRPr lang="tr-TR" sz="28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122</a:t>
            </a:fld>
            <a:endParaRPr lang="tr-TR"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27584" y="620688"/>
            <a:ext cx="7776864" cy="5570756"/>
          </a:xfrm>
          <a:prstGeom prst="rect">
            <a:avLst/>
          </a:prstGeom>
        </p:spPr>
        <p:txBody>
          <a:bodyPr wrap="square">
            <a:spAutoFit/>
          </a:bodyPr>
          <a:lstStyle/>
          <a:p>
            <a:r>
              <a:rPr lang="tr-TR" sz="3200" dirty="0" smtClean="0"/>
              <a:t>Gönderilen ve alınan tüm taşıma formları üç yıl süre ile saklanmak ve denetimlerde yetkili idarelerce istendiğinde hazır bulundurmak zorunludur. </a:t>
            </a:r>
          </a:p>
          <a:p>
            <a:r>
              <a:rPr lang="tr-TR" sz="3200" dirty="0" smtClean="0"/>
              <a:t>Ulusal atık taşıma formları 6 nüshadır. Yeşil(1), Mavi(2), Pembe(1), Beyaz(2) </a:t>
            </a:r>
          </a:p>
          <a:p>
            <a:r>
              <a:rPr lang="tr-TR" sz="3600" b="1" dirty="0" smtClean="0"/>
              <a:t>Atık Teslimi: </a:t>
            </a:r>
            <a:r>
              <a:rPr lang="tr-TR" sz="3200" b="1" dirty="0" smtClean="0"/>
              <a:t>Atık üreticisi taşıma işleminin yapılması anında önce yeşil nüshayı alır ve hemen taşımanın başladığını bildirmek için valiliğe (İl Çevre ve Orman Müdürlüğüne) gönderir. </a:t>
            </a:r>
          </a:p>
        </p:txBody>
      </p:sp>
      <p:sp>
        <p:nvSpPr>
          <p:cNvPr id="3" name="Slayt Numarası Yer Tutucusu 2"/>
          <p:cNvSpPr>
            <a:spLocks noGrp="1"/>
          </p:cNvSpPr>
          <p:nvPr>
            <p:ph type="sldNum" sz="quarter" idx="12"/>
          </p:nvPr>
        </p:nvSpPr>
        <p:spPr/>
        <p:txBody>
          <a:bodyPr/>
          <a:lstStyle/>
          <a:p>
            <a:fld id="{B1DEFA8C-F947-479F-BE07-76B6B3F80BF1}" type="slidenum">
              <a:rPr lang="tr-TR" smtClean="0"/>
              <a:pPr/>
              <a:t>123</a:t>
            </a:fld>
            <a:endParaRPr lang="tr-TR"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99592" y="836712"/>
            <a:ext cx="7704856" cy="5016758"/>
          </a:xfrm>
          <a:prstGeom prst="rect">
            <a:avLst/>
          </a:prstGeom>
        </p:spPr>
        <p:txBody>
          <a:bodyPr wrap="square">
            <a:spAutoFit/>
          </a:bodyPr>
          <a:lstStyle/>
          <a:p>
            <a:r>
              <a:rPr lang="tr-TR" sz="3200" dirty="0" smtClean="0"/>
              <a:t>Mavi(2), beyaz(2), pembe(1) nüshaları lisanslı aracın yetki belgeli sürücüsüne teslim edilir. Beyaz nüshanın bir tanesinin taşıyıcı tarafından </a:t>
            </a:r>
            <a:r>
              <a:rPr lang="tr-TR" sz="3200" dirty="0" err="1" smtClean="0"/>
              <a:t>bertraf</a:t>
            </a:r>
            <a:r>
              <a:rPr lang="tr-TR" sz="3200" dirty="0" smtClean="0"/>
              <a:t>/geri kazanım tesisine teslim onaylı olarak geri gönderilmesi hatırlatılır. </a:t>
            </a:r>
          </a:p>
          <a:p>
            <a:r>
              <a:rPr lang="tr-TR" sz="3200" b="1" dirty="0" smtClean="0"/>
              <a:t>Taşıma: Taşıma esnasında mavi(2),pembe(1) ve beyaz(2) nüshalar, kontrollerde ibraz edilebilmek üzere lisanslı atık taşıma aracında bulundurulur. </a:t>
            </a:r>
          </a:p>
        </p:txBody>
      </p:sp>
      <p:sp>
        <p:nvSpPr>
          <p:cNvPr id="3" name="Slayt Numarası Yer Tutucusu 2"/>
          <p:cNvSpPr>
            <a:spLocks noGrp="1"/>
          </p:cNvSpPr>
          <p:nvPr>
            <p:ph type="sldNum" sz="quarter" idx="12"/>
          </p:nvPr>
        </p:nvSpPr>
        <p:spPr/>
        <p:txBody>
          <a:bodyPr/>
          <a:lstStyle/>
          <a:p>
            <a:fld id="{B1DEFA8C-F947-479F-BE07-76B6B3F80BF1}" type="slidenum">
              <a:rPr lang="tr-TR" smtClean="0"/>
              <a:pPr/>
              <a:t>124</a:t>
            </a:fld>
            <a:endParaRPr lang="tr-TR"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827584" y="188640"/>
            <a:ext cx="7704856" cy="6494085"/>
          </a:xfrm>
          <a:prstGeom prst="rect">
            <a:avLst/>
          </a:prstGeom>
        </p:spPr>
        <p:txBody>
          <a:bodyPr wrap="square">
            <a:spAutoFit/>
          </a:bodyPr>
          <a:lstStyle/>
          <a:p>
            <a:r>
              <a:rPr lang="tr-TR" sz="3200" b="1" dirty="0" smtClean="0"/>
              <a:t>Atık tesisine teslimat: Atık lisanslı tesise kabul edildiği takdirde mavi(2), pembe(1) ve beyaz(2) nüshalar bu tesis tarafından onaylanır. Kabul edilmediği takdirde atık taşıyıcı tarafından üreticisine geri götürülür. </a:t>
            </a:r>
          </a:p>
          <a:p>
            <a:r>
              <a:rPr lang="tr-TR" sz="3200" b="1" dirty="0" smtClean="0"/>
              <a:t>Bertaraf: </a:t>
            </a:r>
            <a:r>
              <a:rPr lang="tr-TR" sz="3200" b="1" dirty="0" err="1" smtClean="0"/>
              <a:t>Bertarafçı</a:t>
            </a:r>
            <a:r>
              <a:rPr lang="tr-TR" sz="3200" b="1" dirty="0" smtClean="0"/>
              <a:t> tesis onaylı mavi nüshanın bir tanesini saklamak üzere alır diğerini Çevre ve Orman Bakanlığına gönderir. Pembe nüshayı da hemen atık üreticisine geri gönderir. </a:t>
            </a:r>
            <a:r>
              <a:rPr lang="tr-TR" sz="3200" dirty="0" smtClean="0"/>
              <a:t> </a:t>
            </a:r>
          </a:p>
          <a:p>
            <a:r>
              <a:rPr lang="tr-TR" sz="3200" b="1" dirty="0" smtClean="0"/>
              <a:t>Taşıyıcı: Nakliyeci onaylı beyaz nüshanın bir tanesini saklamak üzere alır diğerini atık üreticisine geri gönderir. </a:t>
            </a:r>
          </a:p>
        </p:txBody>
      </p:sp>
      <p:sp>
        <p:nvSpPr>
          <p:cNvPr id="2" name="Slayt Numarası Yer Tutucusu 1"/>
          <p:cNvSpPr>
            <a:spLocks noGrp="1"/>
          </p:cNvSpPr>
          <p:nvPr>
            <p:ph type="sldNum" sz="quarter" idx="12"/>
          </p:nvPr>
        </p:nvSpPr>
        <p:spPr/>
        <p:txBody>
          <a:bodyPr/>
          <a:lstStyle/>
          <a:p>
            <a:fld id="{B1DEFA8C-F947-479F-BE07-76B6B3F80BF1}" type="slidenum">
              <a:rPr lang="tr-TR" smtClean="0"/>
              <a:pPr/>
              <a:t>125</a:t>
            </a:fld>
            <a:endParaRPr lang="tr-TR"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27584" y="980728"/>
            <a:ext cx="7704856" cy="5016758"/>
          </a:xfrm>
          <a:prstGeom prst="rect">
            <a:avLst/>
          </a:prstGeom>
        </p:spPr>
        <p:txBody>
          <a:bodyPr wrap="square">
            <a:spAutoFit/>
          </a:bodyPr>
          <a:lstStyle/>
          <a:p>
            <a:r>
              <a:rPr lang="tr-TR" sz="3200" b="1" dirty="0" smtClean="0"/>
              <a:t>2. TEHLİKELİ ATIKLARIN İMHASI VE ISLAHI </a:t>
            </a:r>
          </a:p>
          <a:p>
            <a:r>
              <a:rPr lang="tr-TR" sz="3200" dirty="0" smtClean="0"/>
              <a:t>Tehlikeli atıklar, kullanıcılar tarafından kontrol edilemezse bu maddeler, direk ya da dolaylı olarak temasta bulunan canlıların zarar görmesine neden olur. Bu risklerinden dolayı, tehlikeli atıklar diğer atıklardan ayrı olarak uygun şekilde toplanıp işlem görmelidir. </a:t>
            </a:r>
          </a:p>
          <a:p>
            <a:r>
              <a:rPr lang="tr-TR" sz="3200" dirty="0" smtClean="0"/>
              <a:t>Birçok tehlikeli atık ya da tehlikeli kimyasal, risklerini azaltacak bazı önlemler alınarak kullanılabilir. </a:t>
            </a:r>
            <a:endParaRPr lang="tr-TR" sz="32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126</a:t>
            </a:fld>
            <a:endParaRPr lang="tr-TR"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99592" y="612845"/>
            <a:ext cx="7776864" cy="6001643"/>
          </a:xfrm>
          <a:prstGeom prst="rect">
            <a:avLst/>
          </a:prstGeom>
        </p:spPr>
        <p:txBody>
          <a:bodyPr wrap="square">
            <a:spAutoFit/>
          </a:bodyPr>
          <a:lstStyle/>
          <a:p>
            <a:r>
              <a:rPr lang="tr-TR" sz="3200" dirty="0" smtClean="0"/>
              <a:t>Tehlikeli atıkların toplanması, taşınması, nakliyesi, uzaklaştırılması, depolanması ve imhası aşamalarında aşağıdaki hususlara uymak zorunludur; </a:t>
            </a:r>
          </a:p>
          <a:p>
            <a:pPr>
              <a:buFont typeface="Arial" pitchFamily="34" charset="0"/>
              <a:buChar char="•"/>
            </a:pPr>
            <a:r>
              <a:rPr lang="tr-TR" sz="3200" dirty="0" smtClean="0"/>
              <a:t>Lavaboya ve kanalizasyona dökülmemeli, evsel atık ile karıştırılmamalı, buharlaşarak atmosfere karışmasına izin verilmemelidir.</a:t>
            </a:r>
          </a:p>
          <a:p>
            <a:pPr>
              <a:buFont typeface="Arial" pitchFamily="34" charset="0"/>
              <a:buChar char="•"/>
            </a:pPr>
            <a:r>
              <a:rPr lang="tr-TR" sz="3200" dirty="0" smtClean="0"/>
              <a:t>Atıkların ayrı ayrı işlenmesi daha uygundur. Tehlikeli atık listesinde bulunan bir atığın tehlikeli olmayan bir atık ile karıştırılması durumunda karışım tehlikeli atık olarak değerlendirilir. </a:t>
            </a:r>
          </a:p>
        </p:txBody>
      </p:sp>
      <p:sp>
        <p:nvSpPr>
          <p:cNvPr id="3" name="Slayt Numarası Yer Tutucusu 2"/>
          <p:cNvSpPr>
            <a:spLocks noGrp="1"/>
          </p:cNvSpPr>
          <p:nvPr>
            <p:ph type="sldNum" sz="quarter" idx="12"/>
          </p:nvPr>
        </p:nvSpPr>
        <p:spPr/>
        <p:txBody>
          <a:bodyPr/>
          <a:lstStyle/>
          <a:p>
            <a:fld id="{B1DEFA8C-F947-479F-BE07-76B6B3F80BF1}" type="slidenum">
              <a:rPr lang="tr-TR" smtClean="0"/>
              <a:pPr/>
              <a:t>127</a:t>
            </a:fld>
            <a:endParaRPr lang="tr-TR"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755576" y="980728"/>
            <a:ext cx="7920880" cy="5078313"/>
          </a:xfrm>
          <a:prstGeom prst="rect">
            <a:avLst/>
          </a:prstGeom>
        </p:spPr>
        <p:txBody>
          <a:bodyPr wrap="square">
            <a:spAutoFit/>
          </a:bodyPr>
          <a:lstStyle/>
          <a:p>
            <a:pPr>
              <a:buFont typeface="Arial" pitchFamily="34" charset="0"/>
              <a:buChar char="•"/>
            </a:pPr>
            <a:r>
              <a:rPr lang="tr-TR" sz="3600" dirty="0" smtClean="0"/>
              <a:t>Atık gazlar, üreticiye geri verilmeli ve atmosfere verilmesi önlenmelidir. </a:t>
            </a:r>
          </a:p>
          <a:p>
            <a:pPr>
              <a:buFont typeface="Arial" pitchFamily="34" charset="0"/>
              <a:buChar char="•"/>
            </a:pPr>
            <a:r>
              <a:rPr lang="tr-TR" sz="3600" dirty="0" smtClean="0"/>
              <a:t>Tehlikeli atık taşıyan ve “Tehlikeli Atık” amblemi bulunan ambalajlar hiçbir zaman evsel atık ile karıştırılmamalıdır. </a:t>
            </a:r>
          </a:p>
          <a:p>
            <a:pPr>
              <a:buFont typeface="Arial" pitchFamily="34" charset="0"/>
              <a:buChar char="•"/>
            </a:pPr>
            <a:r>
              <a:rPr lang="tr-TR" sz="3600" dirty="0" smtClean="0"/>
              <a:t>Özel tehlikeli atıklar, her türlü akü, pil, cıva içeren ölçü aletleri, </a:t>
            </a:r>
            <a:r>
              <a:rPr lang="tr-TR" sz="3600" dirty="0" err="1" smtClean="0"/>
              <a:t>floresan</a:t>
            </a:r>
            <a:r>
              <a:rPr lang="tr-TR" sz="3600" dirty="0" smtClean="0"/>
              <a:t> lambalar orijinal kutuları içinde kırılmadan toplanmalıdır. </a:t>
            </a:r>
          </a:p>
        </p:txBody>
      </p:sp>
      <p:sp>
        <p:nvSpPr>
          <p:cNvPr id="2" name="Slayt Numarası Yer Tutucusu 1"/>
          <p:cNvSpPr>
            <a:spLocks noGrp="1"/>
          </p:cNvSpPr>
          <p:nvPr>
            <p:ph type="sldNum" sz="quarter" idx="12"/>
          </p:nvPr>
        </p:nvSpPr>
        <p:spPr/>
        <p:txBody>
          <a:bodyPr/>
          <a:lstStyle/>
          <a:p>
            <a:fld id="{B1DEFA8C-F947-479F-BE07-76B6B3F80BF1}" type="slidenum">
              <a:rPr lang="tr-TR" smtClean="0"/>
              <a:pPr/>
              <a:t>128</a:t>
            </a:fld>
            <a:endParaRPr lang="tr-TR"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99592" y="1028343"/>
            <a:ext cx="7776864" cy="4524315"/>
          </a:xfrm>
          <a:prstGeom prst="rect">
            <a:avLst/>
          </a:prstGeom>
        </p:spPr>
        <p:txBody>
          <a:bodyPr wrap="square">
            <a:spAutoFit/>
          </a:bodyPr>
          <a:lstStyle/>
          <a:p>
            <a:r>
              <a:rPr lang="tr-TR" sz="3200" dirty="0" smtClean="0"/>
              <a:t>Tehlikeli atıklar değerlendirilirken aşağıdaki metotlar uygulanır: </a:t>
            </a:r>
          </a:p>
          <a:p>
            <a:r>
              <a:rPr lang="tr-TR" sz="3200" b="1" dirty="0" smtClean="0"/>
              <a:t>Kaynakta Azaltma/Önleme: </a:t>
            </a:r>
            <a:r>
              <a:rPr lang="tr-TR" sz="3200" dirty="0" smtClean="0"/>
              <a:t>Atıklardan kaçınmanın en iyi yolu, kaynağında üretilmemesi veya en az atık üretilmesidir. </a:t>
            </a:r>
          </a:p>
          <a:p>
            <a:r>
              <a:rPr lang="tr-TR" sz="3200" dirty="0" smtClean="0"/>
              <a:t> </a:t>
            </a:r>
            <a:r>
              <a:rPr lang="tr-TR" sz="3200" b="1" dirty="0" smtClean="0"/>
              <a:t>Geri Dönüşüm: </a:t>
            </a:r>
            <a:r>
              <a:rPr lang="tr-TR" sz="3200" dirty="0" smtClean="0"/>
              <a:t>Atıkların tamamının veya içindeki kullanılabilir maddelerin geri kazanımı ya da tekrar kullanılmasıdır ( atık yağ geri kazanımı gibi). </a:t>
            </a:r>
          </a:p>
        </p:txBody>
      </p:sp>
      <p:sp>
        <p:nvSpPr>
          <p:cNvPr id="3" name="Slayt Numarası Yer Tutucusu 2"/>
          <p:cNvSpPr>
            <a:spLocks noGrp="1"/>
          </p:cNvSpPr>
          <p:nvPr>
            <p:ph type="sldNum" sz="quarter" idx="12"/>
          </p:nvPr>
        </p:nvSpPr>
        <p:spPr/>
        <p:txBody>
          <a:bodyPr/>
          <a:lstStyle/>
          <a:p>
            <a:fld id="{B1DEFA8C-F947-479F-BE07-76B6B3F80BF1}" type="slidenum">
              <a:rPr lang="tr-TR" smtClean="0"/>
              <a:pPr/>
              <a:t>129</a:t>
            </a:fld>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539552" y="836712"/>
            <a:ext cx="9144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dirty="0" smtClean="0">
                <a:ln>
                  <a:noFill/>
                </a:ln>
                <a:effectLst/>
                <a:latin typeface="Calibri" pitchFamily="34" charset="0"/>
                <a:ea typeface="Times New Roman" pitchFamily="18" charset="0"/>
                <a:cs typeface="Times New Roman" pitchFamily="18" charset="0"/>
              </a:rPr>
              <a:t>(C27) Metal karbonilleri,</a:t>
            </a:r>
            <a:endParaRPr kumimoji="0" lang="tr-TR" sz="2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effectLst/>
                <a:latin typeface="Calibri" pitchFamily="34" charset="0"/>
                <a:ea typeface="Times New Roman" pitchFamily="18" charset="0"/>
                <a:cs typeface="Times New Roman" pitchFamily="18" charset="0"/>
              </a:rPr>
              <a:t>(C28) Peroksitler, </a:t>
            </a:r>
            <a:endParaRPr kumimoji="0" lang="tr-TR" sz="2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effectLst/>
                <a:latin typeface="Calibri" pitchFamily="34" charset="0"/>
                <a:ea typeface="Times New Roman" pitchFamily="18" charset="0"/>
                <a:cs typeface="Times New Roman" pitchFamily="18" charset="0"/>
              </a:rPr>
              <a:t>(C29) </a:t>
            </a:r>
            <a:r>
              <a:rPr kumimoji="0" lang="tr-TR" sz="2800" b="0" i="0" u="none" strike="noStrike" cap="none" normalizeH="0" baseline="0" dirty="0" err="1" smtClean="0">
                <a:ln>
                  <a:noFill/>
                </a:ln>
                <a:effectLst/>
                <a:latin typeface="Calibri" pitchFamily="34" charset="0"/>
                <a:ea typeface="Times New Roman" pitchFamily="18" charset="0"/>
                <a:cs typeface="Times New Roman" pitchFamily="18" charset="0"/>
              </a:rPr>
              <a:t>Kloratlar</a:t>
            </a:r>
            <a:r>
              <a:rPr kumimoji="0" lang="tr-TR" sz="2800" b="0" i="0" u="none" strike="noStrike" cap="none" normalizeH="0" baseline="0" dirty="0" smtClean="0">
                <a:ln>
                  <a:noFill/>
                </a:ln>
                <a:effectLst/>
                <a:latin typeface="Calibri" pitchFamily="34" charset="0"/>
                <a:ea typeface="Times New Roman" pitchFamily="18" charset="0"/>
                <a:cs typeface="Times New Roman" pitchFamily="18" charset="0"/>
              </a:rPr>
              <a:t>, </a:t>
            </a:r>
            <a:endParaRPr kumimoji="0" lang="tr-TR" sz="2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effectLst/>
                <a:latin typeface="Calibri" pitchFamily="34" charset="0"/>
                <a:ea typeface="Times New Roman" pitchFamily="18" charset="0"/>
                <a:cs typeface="Times New Roman" pitchFamily="18" charset="0"/>
              </a:rPr>
              <a:t>(C30) </a:t>
            </a:r>
            <a:r>
              <a:rPr kumimoji="0" lang="tr-TR" sz="2800" b="0" i="0" u="none" strike="noStrike" cap="none" normalizeH="0" baseline="0" dirty="0" err="1" smtClean="0">
                <a:ln>
                  <a:noFill/>
                </a:ln>
                <a:effectLst/>
                <a:latin typeface="Calibri" pitchFamily="34" charset="0"/>
                <a:ea typeface="Times New Roman" pitchFamily="18" charset="0"/>
                <a:cs typeface="Times New Roman" pitchFamily="18" charset="0"/>
              </a:rPr>
              <a:t>Perkloratlar</a:t>
            </a:r>
            <a:r>
              <a:rPr kumimoji="0" lang="tr-TR" sz="2800" b="0" i="0" u="none" strike="noStrike" cap="none" normalizeH="0" baseline="0" dirty="0" smtClean="0">
                <a:ln>
                  <a:noFill/>
                </a:ln>
                <a:effectLst/>
                <a:latin typeface="Calibri" pitchFamily="34" charset="0"/>
                <a:ea typeface="Times New Roman" pitchFamily="18" charset="0"/>
                <a:cs typeface="Times New Roman" pitchFamily="18" charset="0"/>
              </a:rPr>
              <a:t>,</a:t>
            </a:r>
            <a:endParaRPr kumimoji="0" lang="tr-TR" sz="2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effectLst/>
                <a:latin typeface="Calibri" pitchFamily="34" charset="0"/>
                <a:ea typeface="Times New Roman" pitchFamily="18" charset="0"/>
                <a:cs typeface="Times New Roman" pitchFamily="18" charset="0"/>
              </a:rPr>
              <a:t>(C31) </a:t>
            </a:r>
            <a:r>
              <a:rPr kumimoji="0" lang="tr-TR" sz="2800" b="0" i="0" u="none" strike="noStrike" cap="none" normalizeH="0" baseline="0" dirty="0" err="1" smtClean="0">
                <a:ln>
                  <a:noFill/>
                </a:ln>
                <a:effectLst/>
                <a:latin typeface="Calibri" pitchFamily="34" charset="0"/>
                <a:ea typeface="Times New Roman" pitchFamily="18" charset="0"/>
                <a:cs typeface="Times New Roman" pitchFamily="18" charset="0"/>
              </a:rPr>
              <a:t>Azidler</a:t>
            </a:r>
            <a:r>
              <a:rPr kumimoji="0" lang="tr-TR" sz="2800" b="0" i="0" u="none" strike="noStrike" cap="none" normalizeH="0" baseline="0" dirty="0" smtClean="0">
                <a:ln>
                  <a:noFill/>
                </a:ln>
                <a:effectLst/>
                <a:latin typeface="Calibri" pitchFamily="34" charset="0"/>
                <a:ea typeface="Times New Roman" pitchFamily="18" charset="0"/>
                <a:cs typeface="Times New Roman" pitchFamily="18" charset="0"/>
              </a:rPr>
              <a:t>, </a:t>
            </a:r>
            <a:endParaRPr kumimoji="0" lang="tr-TR" sz="2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effectLst/>
                <a:latin typeface="Calibri" pitchFamily="34" charset="0"/>
                <a:ea typeface="Times New Roman" pitchFamily="18" charset="0"/>
                <a:cs typeface="Times New Roman" pitchFamily="18" charset="0"/>
              </a:rPr>
              <a:t>(C32) PCB ve / veya PCT ‘</a:t>
            </a:r>
            <a:r>
              <a:rPr kumimoji="0" lang="tr-TR" sz="2800" b="0" i="0" u="none" strike="noStrike" cap="none" normalizeH="0" baseline="0" dirty="0" err="1" smtClean="0">
                <a:ln>
                  <a:noFill/>
                </a:ln>
                <a:effectLst/>
                <a:latin typeface="Calibri" pitchFamily="34" charset="0"/>
                <a:ea typeface="Times New Roman" pitchFamily="18" charset="0"/>
                <a:cs typeface="Times New Roman" pitchFamily="18" charset="0"/>
              </a:rPr>
              <a:t>ler</a:t>
            </a:r>
            <a:r>
              <a:rPr kumimoji="0" lang="tr-TR" sz="2800" b="0" i="0" u="none" strike="noStrike" cap="none" normalizeH="0" baseline="0" dirty="0" smtClean="0">
                <a:ln>
                  <a:noFill/>
                </a:ln>
                <a:effectLst/>
                <a:latin typeface="Calibri" pitchFamily="34" charset="0"/>
                <a:ea typeface="Times New Roman" pitchFamily="18" charset="0"/>
                <a:cs typeface="Times New Roman" pitchFamily="18" charset="0"/>
              </a:rPr>
              <a:t>, </a:t>
            </a:r>
            <a:endParaRPr kumimoji="0" lang="tr-TR" sz="2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effectLst/>
                <a:latin typeface="Calibri" pitchFamily="34" charset="0"/>
                <a:ea typeface="Times New Roman" pitchFamily="18" charset="0"/>
                <a:cs typeface="Times New Roman" pitchFamily="18" charset="0"/>
              </a:rPr>
              <a:t>(C33) Eczacılık veya veterinerlik bileşikleri, </a:t>
            </a:r>
            <a:endParaRPr kumimoji="0" lang="tr-TR" sz="2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effectLst/>
                <a:latin typeface="Calibri" pitchFamily="34" charset="0"/>
                <a:ea typeface="Times New Roman" pitchFamily="18" charset="0"/>
                <a:cs typeface="Times New Roman" pitchFamily="18" charset="0"/>
              </a:rPr>
              <a:t>(C34) </a:t>
            </a:r>
            <a:r>
              <a:rPr kumimoji="0" lang="tr-TR" sz="2800" b="0" i="0" u="none" strike="noStrike" cap="none" normalizeH="0" baseline="0" dirty="0" err="1" smtClean="0">
                <a:ln>
                  <a:noFill/>
                </a:ln>
                <a:effectLst/>
                <a:latin typeface="Calibri" pitchFamily="34" charset="0"/>
                <a:ea typeface="Times New Roman" pitchFamily="18" charset="0"/>
                <a:cs typeface="Times New Roman" pitchFamily="18" charset="0"/>
              </a:rPr>
              <a:t>Biositler</a:t>
            </a:r>
            <a:r>
              <a:rPr kumimoji="0" lang="tr-TR" sz="2800" b="0" i="0" u="none" strike="noStrike" cap="none" normalizeH="0" baseline="0" dirty="0" smtClean="0">
                <a:ln>
                  <a:noFill/>
                </a:ln>
                <a:effectLst/>
                <a:latin typeface="Calibri" pitchFamily="34" charset="0"/>
                <a:ea typeface="Times New Roman" pitchFamily="18" charset="0"/>
                <a:cs typeface="Times New Roman" pitchFamily="18" charset="0"/>
              </a:rPr>
              <a:t> ve </a:t>
            </a:r>
            <a:r>
              <a:rPr kumimoji="0" lang="tr-TR" sz="2800" b="0" i="0" u="none" strike="noStrike" cap="none" normalizeH="0" baseline="0" dirty="0" err="1" smtClean="0">
                <a:ln>
                  <a:noFill/>
                </a:ln>
                <a:effectLst/>
                <a:latin typeface="Calibri" pitchFamily="34" charset="0"/>
                <a:ea typeface="Times New Roman" pitchFamily="18" charset="0"/>
                <a:cs typeface="Times New Roman" pitchFamily="18" charset="0"/>
              </a:rPr>
              <a:t>fito</a:t>
            </a:r>
            <a:r>
              <a:rPr kumimoji="0" lang="tr-TR" sz="2800" b="0" i="0" u="none" strike="noStrike" cap="none" normalizeH="0" baseline="0" dirty="0" smtClean="0">
                <a:ln>
                  <a:noFill/>
                </a:ln>
                <a:effectLst/>
                <a:latin typeface="Calibri" pitchFamily="34" charset="0"/>
                <a:ea typeface="Times New Roman" pitchFamily="18" charset="0"/>
                <a:cs typeface="Times New Roman" pitchFamily="18" charset="0"/>
              </a:rPr>
              <a:t>-farmakolojik bileşikler (örneğin.; </a:t>
            </a:r>
            <a:r>
              <a:rPr kumimoji="0" lang="tr-TR" sz="2800" b="0" i="0" u="none" strike="noStrike" cap="none" normalizeH="0" baseline="0" dirty="0" err="1" smtClean="0">
                <a:ln>
                  <a:noFill/>
                </a:ln>
                <a:effectLst/>
                <a:latin typeface="Calibri" pitchFamily="34" charset="0"/>
                <a:ea typeface="Times New Roman" pitchFamily="18" charset="0"/>
                <a:cs typeface="Times New Roman" pitchFamily="18" charset="0"/>
              </a:rPr>
              <a:t>pestisitler</a:t>
            </a:r>
            <a:r>
              <a:rPr kumimoji="0" lang="tr-TR" sz="2800" b="0" i="0" u="none" strike="noStrike" cap="none" normalizeH="0" baseline="0" dirty="0" smtClean="0">
                <a:ln>
                  <a:noFill/>
                </a:ln>
                <a:effectLst/>
                <a:latin typeface="Calibri" pitchFamily="34" charset="0"/>
                <a:ea typeface="Times New Roman" pitchFamily="18" charset="0"/>
                <a:cs typeface="Times New Roman" pitchFamily="18" charset="0"/>
              </a:rPr>
              <a:t>),</a:t>
            </a:r>
            <a:endParaRPr kumimoji="0" lang="tr-TR" sz="2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effectLst/>
                <a:latin typeface="Calibri" pitchFamily="34" charset="0"/>
                <a:ea typeface="Times New Roman" pitchFamily="18" charset="0"/>
                <a:cs typeface="Times New Roman" pitchFamily="18" charset="0"/>
              </a:rPr>
              <a:t>(C35) </a:t>
            </a:r>
            <a:r>
              <a:rPr kumimoji="0" lang="tr-TR" sz="2800" b="0" i="0" u="none" strike="noStrike" cap="none" normalizeH="0" baseline="0" dirty="0" err="1" smtClean="0">
                <a:ln>
                  <a:noFill/>
                </a:ln>
                <a:effectLst/>
                <a:latin typeface="Calibri" pitchFamily="34" charset="0"/>
                <a:ea typeface="Times New Roman" pitchFamily="18" charset="0"/>
                <a:cs typeface="Times New Roman" pitchFamily="18" charset="0"/>
              </a:rPr>
              <a:t>Enfeksiyonel</a:t>
            </a:r>
            <a:r>
              <a:rPr kumimoji="0" lang="tr-TR" sz="2800" b="0" i="0" u="none" strike="noStrike" cap="none" normalizeH="0" baseline="0" dirty="0" smtClean="0">
                <a:ln>
                  <a:noFill/>
                </a:ln>
                <a:effectLst/>
                <a:latin typeface="Calibri" pitchFamily="34" charset="0"/>
                <a:ea typeface="Times New Roman" pitchFamily="18" charset="0"/>
                <a:cs typeface="Times New Roman" pitchFamily="18" charset="0"/>
              </a:rPr>
              <a:t> maddeler,</a:t>
            </a:r>
            <a:endParaRPr kumimoji="0" lang="tr-TR" sz="2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effectLst/>
                <a:latin typeface="Calibri" pitchFamily="34" charset="0"/>
                <a:ea typeface="Times New Roman" pitchFamily="18" charset="0"/>
                <a:cs typeface="Times New Roman" pitchFamily="18" charset="0"/>
              </a:rPr>
              <a:t>(C36) Kreozotlar,</a:t>
            </a:r>
            <a:endParaRPr kumimoji="0" lang="tr-TR" sz="2800" b="0" i="0" u="none" strike="noStrike" cap="none" normalizeH="0" baseline="0" dirty="0" smtClean="0">
              <a:ln>
                <a:noFill/>
              </a:ln>
              <a:effectLst/>
              <a:latin typeface="Arial" pitchFamily="34" charset="0"/>
              <a:cs typeface="Arial" pitchFamily="34" charset="0"/>
            </a:endParaRPr>
          </a:p>
        </p:txBody>
      </p:sp>
      <p:sp>
        <p:nvSpPr>
          <p:cNvPr id="2" name="Slayt Numarası Yer Tutucusu 1"/>
          <p:cNvSpPr>
            <a:spLocks noGrp="1"/>
          </p:cNvSpPr>
          <p:nvPr>
            <p:ph type="sldNum" sz="quarter" idx="12"/>
          </p:nvPr>
        </p:nvSpPr>
        <p:spPr/>
        <p:txBody>
          <a:bodyPr/>
          <a:lstStyle/>
          <a:p>
            <a:fld id="{B1DEFA8C-F947-479F-BE07-76B6B3F80BF1}" type="slidenum">
              <a:rPr lang="tr-TR" smtClean="0"/>
              <a:pPr/>
              <a:t>13</a:t>
            </a:fld>
            <a:endParaRPr lang="tr-TR"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827584" y="1340768"/>
            <a:ext cx="7848872" cy="4524315"/>
          </a:xfrm>
          <a:prstGeom prst="rect">
            <a:avLst/>
          </a:prstGeom>
        </p:spPr>
        <p:txBody>
          <a:bodyPr wrap="square">
            <a:spAutoFit/>
          </a:bodyPr>
          <a:lstStyle/>
          <a:p>
            <a:r>
              <a:rPr lang="tr-TR" sz="3600" b="1" dirty="0" smtClean="0"/>
              <a:t>Arıtma: </a:t>
            </a:r>
            <a:r>
              <a:rPr lang="tr-TR" sz="3600" dirty="0" smtClean="0"/>
              <a:t>Atıklar fiziksel, biyolojik ya da kimyasal arıtma ile atık tehlikesiz veya daha az tehlikeli hâle getirilebilir. </a:t>
            </a:r>
          </a:p>
          <a:p>
            <a:r>
              <a:rPr lang="tr-TR" sz="3600" b="1" dirty="0" smtClean="0"/>
              <a:t>Bertaraf: </a:t>
            </a:r>
            <a:r>
              <a:rPr lang="tr-TR" sz="3600" dirty="0" smtClean="0"/>
              <a:t>Atık oluşumunun kaçınılmaz olduğu ve yukarıda belirtilen işlemlerin uygulanamadığı durumlarda değerlendirilemeyen atıklar yakma, depolama gibi metotlarla bertaraf edilir. </a:t>
            </a:r>
          </a:p>
        </p:txBody>
      </p:sp>
      <p:sp>
        <p:nvSpPr>
          <p:cNvPr id="2" name="Slayt Numarası Yer Tutucusu 1"/>
          <p:cNvSpPr>
            <a:spLocks noGrp="1"/>
          </p:cNvSpPr>
          <p:nvPr>
            <p:ph type="sldNum" sz="quarter" idx="12"/>
          </p:nvPr>
        </p:nvSpPr>
        <p:spPr/>
        <p:txBody>
          <a:bodyPr/>
          <a:lstStyle/>
          <a:p>
            <a:fld id="{B1DEFA8C-F947-479F-BE07-76B6B3F80BF1}" type="slidenum">
              <a:rPr lang="tr-TR" smtClean="0"/>
              <a:pPr/>
              <a:t>130</a:t>
            </a:fld>
            <a:endParaRPr lang="tr-TR"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Slayt Numarası Yer Tutucusu 1"/>
          <p:cNvSpPr>
            <a:spLocks noGrp="1"/>
          </p:cNvSpPr>
          <p:nvPr>
            <p:ph type="sldNum" sz="quarter" idx="12"/>
          </p:nvPr>
        </p:nvSpPr>
        <p:spPr/>
        <p:txBody>
          <a:bodyPr/>
          <a:lstStyle/>
          <a:p>
            <a:fld id="{B1DEFA8C-F947-479F-BE07-76B6B3F80BF1}" type="slidenum">
              <a:rPr lang="tr-TR" smtClean="0"/>
              <a:pPr/>
              <a:t>131</a:t>
            </a:fld>
            <a:endParaRPr lang="tr-TR"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27584" y="908720"/>
            <a:ext cx="7632848" cy="5078313"/>
          </a:xfrm>
          <a:prstGeom prst="rect">
            <a:avLst/>
          </a:prstGeom>
        </p:spPr>
        <p:txBody>
          <a:bodyPr wrap="square">
            <a:spAutoFit/>
          </a:bodyPr>
          <a:lstStyle/>
          <a:p>
            <a:r>
              <a:rPr lang="tr-TR" sz="3600" b="1" dirty="0" smtClean="0"/>
              <a:t>2.1.Tehlikeli Atık Kirliliğinin Azaltılması </a:t>
            </a:r>
          </a:p>
          <a:p>
            <a:r>
              <a:rPr lang="tr-TR" sz="3600" dirty="0" smtClean="0"/>
              <a:t>Çoğu tehlikeli ve zararlı madde problemi, kaynağında </a:t>
            </a:r>
            <a:r>
              <a:rPr lang="tr-TR" sz="3600" dirty="0" err="1" smtClean="0"/>
              <a:t>azaltımı</a:t>
            </a:r>
            <a:r>
              <a:rPr lang="tr-TR" sz="3600" dirty="0" smtClean="0"/>
              <a:t> ile önlenebilir. Kaynaklar atıkla mücadeleyi dört „‟R‟‟ ile tanımlar: </a:t>
            </a:r>
          </a:p>
          <a:p>
            <a:pPr>
              <a:buFont typeface="Arial" pitchFamily="34" charset="0"/>
              <a:buChar char="•"/>
            </a:pPr>
            <a:r>
              <a:rPr lang="tr-TR" sz="3600" b="1" dirty="0" smtClean="0"/>
              <a:t> </a:t>
            </a:r>
            <a:r>
              <a:rPr lang="tr-TR" sz="3600" b="1" dirty="0" err="1" smtClean="0"/>
              <a:t>Reduction</a:t>
            </a:r>
            <a:r>
              <a:rPr lang="tr-TR" sz="3600" b="1" dirty="0" smtClean="0"/>
              <a:t>: Atıkların </a:t>
            </a:r>
            <a:r>
              <a:rPr lang="tr-TR" sz="3600" b="1" dirty="0" err="1" smtClean="0"/>
              <a:t>azaltımı</a:t>
            </a:r>
            <a:r>
              <a:rPr lang="tr-TR" sz="3600" b="1" dirty="0" smtClean="0"/>
              <a:t> </a:t>
            </a:r>
          </a:p>
          <a:p>
            <a:pPr>
              <a:buFont typeface="Arial" pitchFamily="34" charset="0"/>
              <a:buChar char="•"/>
            </a:pPr>
            <a:r>
              <a:rPr lang="tr-TR" sz="3600" b="1" dirty="0" smtClean="0"/>
              <a:t> </a:t>
            </a:r>
            <a:r>
              <a:rPr lang="tr-TR" sz="3600" b="1" dirty="0" err="1" smtClean="0"/>
              <a:t>Reuse</a:t>
            </a:r>
            <a:r>
              <a:rPr lang="tr-TR" sz="3600" b="1" dirty="0" smtClean="0"/>
              <a:t>: Atıkların tekrar kullanımı </a:t>
            </a:r>
          </a:p>
          <a:p>
            <a:pPr>
              <a:buFont typeface="Arial" pitchFamily="34" charset="0"/>
              <a:buChar char="•"/>
            </a:pPr>
            <a:r>
              <a:rPr lang="tr-TR" sz="3600" dirty="0" smtClean="0"/>
              <a:t> </a:t>
            </a:r>
            <a:r>
              <a:rPr lang="tr-TR" sz="3600" b="1" dirty="0" err="1" smtClean="0"/>
              <a:t>Recovery</a:t>
            </a:r>
            <a:r>
              <a:rPr lang="tr-TR" sz="3600" b="1" dirty="0" smtClean="0"/>
              <a:t>: Atıkların geri kazanımı </a:t>
            </a:r>
          </a:p>
          <a:p>
            <a:pPr>
              <a:buFont typeface="Arial" pitchFamily="34" charset="0"/>
              <a:buChar char="•"/>
            </a:pPr>
            <a:r>
              <a:rPr lang="tr-TR" sz="3600" dirty="0" smtClean="0"/>
              <a:t> </a:t>
            </a:r>
            <a:r>
              <a:rPr lang="tr-TR" sz="3600" b="1" dirty="0" err="1" smtClean="0"/>
              <a:t>Recycle</a:t>
            </a:r>
            <a:r>
              <a:rPr lang="tr-TR" sz="3600" b="1" dirty="0" smtClean="0"/>
              <a:t>: Atıkların geri dönüşümü </a:t>
            </a:r>
          </a:p>
        </p:txBody>
      </p:sp>
      <p:sp>
        <p:nvSpPr>
          <p:cNvPr id="3" name="Slayt Numarası Yer Tutucusu 2"/>
          <p:cNvSpPr>
            <a:spLocks noGrp="1"/>
          </p:cNvSpPr>
          <p:nvPr>
            <p:ph type="sldNum" sz="quarter" idx="12"/>
          </p:nvPr>
        </p:nvSpPr>
        <p:spPr/>
        <p:txBody>
          <a:bodyPr/>
          <a:lstStyle/>
          <a:p>
            <a:fld id="{B1DEFA8C-F947-479F-BE07-76B6B3F80BF1}" type="slidenum">
              <a:rPr lang="tr-TR" smtClean="0"/>
              <a:pPr/>
              <a:t>132</a:t>
            </a:fld>
            <a:endParaRPr lang="tr-TR"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55576" y="1052736"/>
            <a:ext cx="7848872" cy="5016758"/>
          </a:xfrm>
          <a:prstGeom prst="rect">
            <a:avLst/>
          </a:prstGeom>
        </p:spPr>
        <p:txBody>
          <a:bodyPr wrap="square">
            <a:spAutoFit/>
          </a:bodyPr>
          <a:lstStyle/>
          <a:p>
            <a:r>
              <a:rPr lang="tr-TR" sz="3200" dirty="0" smtClean="0"/>
              <a:t>Geri dönüşüm, atık maddenin kimyasal yapısını bozmadıysa direk olarak ham madde gibi kullanılabilir. Atık madde farklı bir endüstri alanında kullanılmak üzere farklı bir maddenin üretiminde işlenebilir. </a:t>
            </a:r>
          </a:p>
          <a:p>
            <a:r>
              <a:rPr lang="tr-TR" sz="3200" dirty="0" smtClean="0"/>
              <a:t>Atıkları geri kazandırabilmek için şu 4 başlık altında çalışmalar yapılabilir.: </a:t>
            </a:r>
          </a:p>
          <a:p>
            <a:pPr>
              <a:buFont typeface="Arial" pitchFamily="34" charset="0"/>
              <a:buChar char="•"/>
            </a:pPr>
            <a:r>
              <a:rPr lang="tr-TR" sz="3200" dirty="0" smtClean="0"/>
              <a:t>Atıkları aynı ürünü elde etmek için kullanmak</a:t>
            </a:r>
          </a:p>
          <a:p>
            <a:pPr>
              <a:buFont typeface="Arial" pitchFamily="34" charset="0"/>
              <a:buChar char="•"/>
            </a:pPr>
            <a:r>
              <a:rPr lang="tr-TR" sz="3200" dirty="0" smtClean="0"/>
              <a:t>Atıkları farklı bir ürünün ham maddesi olarak kullanmak </a:t>
            </a:r>
          </a:p>
        </p:txBody>
      </p:sp>
      <p:sp>
        <p:nvSpPr>
          <p:cNvPr id="3" name="Slayt Numarası Yer Tutucusu 2"/>
          <p:cNvSpPr>
            <a:spLocks noGrp="1"/>
          </p:cNvSpPr>
          <p:nvPr>
            <p:ph type="sldNum" sz="quarter" idx="12"/>
          </p:nvPr>
        </p:nvSpPr>
        <p:spPr/>
        <p:txBody>
          <a:bodyPr/>
          <a:lstStyle/>
          <a:p>
            <a:fld id="{B1DEFA8C-F947-479F-BE07-76B6B3F80BF1}" type="slidenum">
              <a:rPr lang="tr-TR" smtClean="0"/>
              <a:pPr/>
              <a:t>133</a:t>
            </a:fld>
            <a:endParaRPr lang="tr-TR"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27584" y="476672"/>
            <a:ext cx="7704856" cy="5509200"/>
          </a:xfrm>
          <a:prstGeom prst="rect">
            <a:avLst/>
          </a:prstGeom>
        </p:spPr>
        <p:txBody>
          <a:bodyPr wrap="square">
            <a:spAutoFit/>
          </a:bodyPr>
          <a:lstStyle/>
          <a:p>
            <a:endParaRPr lang="tr-TR" sz="3200" dirty="0" smtClean="0"/>
          </a:p>
          <a:p>
            <a:pPr>
              <a:buFont typeface="Arial" pitchFamily="34" charset="0"/>
              <a:buChar char="•"/>
            </a:pPr>
            <a:r>
              <a:rPr lang="tr-TR" sz="3200" dirty="0" smtClean="0"/>
              <a:t> Kirlilikle mücadele ve atıkların muhtemel tehlikelerini giderme </a:t>
            </a:r>
          </a:p>
          <a:p>
            <a:pPr>
              <a:buFont typeface="Arial" pitchFamily="34" charset="0"/>
              <a:buChar char="•"/>
            </a:pPr>
            <a:r>
              <a:rPr lang="tr-TR" sz="3200" dirty="0" smtClean="0"/>
              <a:t>Enerji dönüşümü </a:t>
            </a:r>
          </a:p>
          <a:p>
            <a:pPr>
              <a:buFont typeface="Arial" pitchFamily="34" charset="0"/>
              <a:buChar char="•"/>
            </a:pPr>
            <a:r>
              <a:rPr lang="tr-TR" sz="3200" dirty="0" smtClean="0"/>
              <a:t>Tehlikeli maddelerin tehlikesiz veya daha az tehlikeli olanlar ile değiştirilmesi, herhangi bir proses sırasında kullanılan sistemin küçültülerek daha az miktarların kullanılması, ihtiyaçtan daha fazla madde sipariş verilmemesi kaynağında azaltma olarak verilebilir. </a:t>
            </a:r>
            <a:endParaRPr lang="tr-TR" sz="32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134</a:t>
            </a:fld>
            <a:endParaRPr lang="tr-TR"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27584" y="1052736"/>
            <a:ext cx="7776864" cy="5016758"/>
          </a:xfrm>
          <a:prstGeom prst="rect">
            <a:avLst/>
          </a:prstGeom>
        </p:spPr>
        <p:txBody>
          <a:bodyPr wrap="square">
            <a:spAutoFit/>
          </a:bodyPr>
          <a:lstStyle/>
          <a:p>
            <a:r>
              <a:rPr lang="tr-TR" sz="3200" dirty="0" smtClean="0"/>
              <a:t>Atığın gümüş gibi değerli madde içermesi durumunda bir “madde geri kazanım” programı uygulanabilir. Yakıt olarak kullanma veya enerji üretimi için diğer şekillerden yararlanma, metallerin veya metal bileşiklerin yeniden işlenmesi, inorganik maddelerin yeniden işlenmesi, asitlerin ve bazların yeniden kazanılmasını geri kazanıma yönelik bertaraf yöntemleri olarak sıralamak mümkündür. </a:t>
            </a:r>
            <a:endParaRPr lang="tr-TR" sz="32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135</a:t>
            </a:fld>
            <a:endParaRPr lang="tr-TR"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55576" y="188640"/>
            <a:ext cx="7704856" cy="6494085"/>
          </a:xfrm>
          <a:prstGeom prst="rect">
            <a:avLst/>
          </a:prstGeom>
        </p:spPr>
        <p:txBody>
          <a:bodyPr wrap="square">
            <a:spAutoFit/>
          </a:bodyPr>
          <a:lstStyle/>
          <a:p>
            <a:r>
              <a:rPr lang="tr-TR" sz="3200" b="1" dirty="0" smtClean="0"/>
              <a:t>2.2. Tehlikeli Atık Bertaraf Yöntemleri </a:t>
            </a:r>
          </a:p>
          <a:p>
            <a:r>
              <a:rPr lang="tr-TR" sz="3200" dirty="0" smtClean="0"/>
              <a:t>Tehlikeli atıklar için uygulanan tüm bertaraf işlemleri şunlardır. </a:t>
            </a:r>
          </a:p>
          <a:p>
            <a:pPr>
              <a:buFont typeface="Arial" pitchFamily="34" charset="0"/>
              <a:buChar char="•"/>
            </a:pPr>
            <a:r>
              <a:rPr lang="tr-TR" sz="3200" dirty="0" smtClean="0"/>
              <a:t> Derine enjeksiyon </a:t>
            </a:r>
          </a:p>
          <a:p>
            <a:pPr>
              <a:buFont typeface="Arial" pitchFamily="34" charset="0"/>
              <a:buChar char="•"/>
            </a:pPr>
            <a:r>
              <a:rPr lang="tr-TR" sz="3200" dirty="0" smtClean="0"/>
              <a:t> Yüzey doldurma </a:t>
            </a:r>
          </a:p>
          <a:p>
            <a:pPr>
              <a:buFont typeface="Arial" pitchFamily="34" charset="0"/>
              <a:buChar char="•"/>
            </a:pPr>
            <a:r>
              <a:rPr lang="tr-TR" sz="3200" dirty="0" smtClean="0"/>
              <a:t> Toprağın altında veya üstünde düzenli depolama </a:t>
            </a:r>
          </a:p>
          <a:p>
            <a:pPr>
              <a:buFont typeface="Arial" pitchFamily="34" charset="0"/>
              <a:buChar char="•"/>
            </a:pPr>
            <a:r>
              <a:rPr lang="tr-TR" sz="3200" dirty="0" smtClean="0"/>
              <a:t>  Ara depolama </a:t>
            </a:r>
          </a:p>
          <a:p>
            <a:pPr>
              <a:buFont typeface="Arial" pitchFamily="34" charset="0"/>
              <a:buChar char="•"/>
            </a:pPr>
            <a:r>
              <a:rPr lang="tr-TR" sz="3200" dirty="0" smtClean="0"/>
              <a:t> Geçici depolama </a:t>
            </a:r>
          </a:p>
          <a:p>
            <a:pPr>
              <a:buFont typeface="Arial" pitchFamily="34" charset="0"/>
              <a:buChar char="•"/>
            </a:pPr>
            <a:r>
              <a:rPr lang="tr-TR" sz="3200" dirty="0" smtClean="0"/>
              <a:t> Biyolojik işlemler </a:t>
            </a:r>
          </a:p>
          <a:p>
            <a:pPr>
              <a:buFont typeface="Arial" pitchFamily="34" charset="0"/>
              <a:buChar char="•"/>
            </a:pPr>
            <a:r>
              <a:rPr lang="tr-TR" sz="3200" dirty="0" smtClean="0"/>
              <a:t> Fiziksel-kimyasal işlemler </a:t>
            </a:r>
          </a:p>
          <a:p>
            <a:pPr>
              <a:buFont typeface="Arial" pitchFamily="34" charset="0"/>
              <a:buChar char="•"/>
            </a:pPr>
            <a:r>
              <a:rPr lang="tr-TR" sz="3200" dirty="0" smtClean="0"/>
              <a:t> Yakma </a:t>
            </a:r>
          </a:p>
          <a:p>
            <a:pPr>
              <a:buFont typeface="Arial" pitchFamily="34" charset="0"/>
              <a:buChar char="•"/>
            </a:pPr>
            <a:r>
              <a:rPr lang="tr-TR" sz="3200" dirty="0" smtClean="0"/>
              <a:t> Sürekli depolama </a:t>
            </a:r>
          </a:p>
        </p:txBody>
      </p:sp>
      <p:sp>
        <p:nvSpPr>
          <p:cNvPr id="3" name="Slayt Numarası Yer Tutucusu 2"/>
          <p:cNvSpPr>
            <a:spLocks noGrp="1"/>
          </p:cNvSpPr>
          <p:nvPr>
            <p:ph type="sldNum" sz="quarter" idx="12"/>
          </p:nvPr>
        </p:nvSpPr>
        <p:spPr/>
        <p:txBody>
          <a:bodyPr/>
          <a:lstStyle/>
          <a:p>
            <a:fld id="{B1DEFA8C-F947-479F-BE07-76B6B3F80BF1}" type="slidenum">
              <a:rPr lang="tr-TR" smtClean="0"/>
              <a:pPr/>
              <a:t>136</a:t>
            </a:fld>
            <a:endParaRPr lang="tr-TR"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2" name="Slayt Numarası Yer Tutucusu 1"/>
          <p:cNvSpPr>
            <a:spLocks noGrp="1"/>
          </p:cNvSpPr>
          <p:nvPr>
            <p:ph type="sldNum" sz="quarter" idx="12"/>
          </p:nvPr>
        </p:nvSpPr>
        <p:spPr/>
        <p:txBody>
          <a:bodyPr/>
          <a:lstStyle/>
          <a:p>
            <a:fld id="{B1DEFA8C-F947-479F-BE07-76B6B3F80BF1}" type="slidenum">
              <a:rPr lang="tr-TR" smtClean="0"/>
              <a:pPr/>
              <a:t>137</a:t>
            </a:fld>
            <a:endParaRPr lang="tr-TR"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27584" y="764704"/>
            <a:ext cx="7704856" cy="5632311"/>
          </a:xfrm>
          <a:prstGeom prst="rect">
            <a:avLst/>
          </a:prstGeom>
        </p:spPr>
        <p:txBody>
          <a:bodyPr wrap="square">
            <a:spAutoFit/>
          </a:bodyPr>
          <a:lstStyle/>
          <a:p>
            <a:r>
              <a:rPr lang="tr-TR" sz="3600" b="1" dirty="0" smtClean="0"/>
              <a:t>2.2.1. Derine Enjeksiyon </a:t>
            </a:r>
          </a:p>
          <a:p>
            <a:r>
              <a:rPr lang="tr-TR" sz="3600" dirty="0" smtClean="0"/>
              <a:t>Pompalanabilir nitelikteki sıvı atıklar jeolojik ve hidrojeolojik açıdan uygun olan kuyulara, tuz kayaçlarına veya bulunan doğal boşluklara enjeksiyon işlemi ile bertaraf edilebilir. Sıvı atıkların kaya formasyonlarında açılan derin kuyulara verilmesi işlemidir. Uzun yıllardır uygulanan bu yöntemde farklı sonuçlar elde edilmiştir. </a:t>
            </a:r>
            <a:endParaRPr lang="tr-TR" sz="36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138</a:t>
            </a:fld>
            <a:endParaRPr lang="tr-TR"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827584" y="836712"/>
            <a:ext cx="7704856" cy="5632311"/>
          </a:xfrm>
          <a:prstGeom prst="rect">
            <a:avLst/>
          </a:prstGeom>
        </p:spPr>
        <p:txBody>
          <a:bodyPr wrap="square">
            <a:spAutoFit/>
          </a:bodyPr>
          <a:lstStyle/>
          <a:p>
            <a:r>
              <a:rPr lang="tr-TR" sz="3600" dirty="0" smtClean="0"/>
              <a:t>Kuyuların uygun şekilde yapılmaması durumunda kirleticilerin kuyulardan sızarak yeraltı sularını kirletmesi söz konusudur. Sürekli izlemek gerekir. Bu yöntem ile atığı bertaraf etmek isteyen gerçek veya tüzel kişiler alanın uygunluğunun belirlenmesi veya tespiti amacıyla fizibilite raporu hazırlatıp Çevre ve Orman Bakanlığa sunmak ve izin almakla yükümlüdür. </a:t>
            </a:r>
            <a:endParaRPr lang="tr-TR" sz="3600" dirty="0"/>
          </a:p>
        </p:txBody>
      </p:sp>
      <p:sp>
        <p:nvSpPr>
          <p:cNvPr id="2" name="Slayt Numarası Yer Tutucusu 1"/>
          <p:cNvSpPr>
            <a:spLocks noGrp="1"/>
          </p:cNvSpPr>
          <p:nvPr>
            <p:ph type="sldNum" sz="quarter" idx="12"/>
          </p:nvPr>
        </p:nvSpPr>
        <p:spPr/>
        <p:txBody>
          <a:bodyPr/>
          <a:lstStyle/>
          <a:p>
            <a:fld id="{B1DEFA8C-F947-479F-BE07-76B6B3F80BF1}" type="slidenum">
              <a:rPr lang="tr-TR" smtClean="0"/>
              <a:pPr/>
              <a:t>139</a:t>
            </a:fld>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539552" y="1556792"/>
            <a:ext cx="91440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dirty="0" smtClean="0">
                <a:ln>
                  <a:noFill/>
                </a:ln>
                <a:effectLst/>
                <a:latin typeface="Calibri" pitchFamily="34" charset="0"/>
                <a:ea typeface="Times New Roman" pitchFamily="18" charset="0"/>
                <a:cs typeface="Times New Roman" pitchFamily="18" charset="0"/>
              </a:rPr>
              <a:t>(C37) </a:t>
            </a:r>
            <a:r>
              <a:rPr kumimoji="0" lang="tr-TR" sz="2800" b="0" i="0" u="none" strike="noStrike" cap="none" normalizeH="0" baseline="0" dirty="0" err="1" smtClean="0">
                <a:ln>
                  <a:noFill/>
                </a:ln>
                <a:effectLst/>
                <a:latin typeface="Calibri" pitchFamily="34" charset="0"/>
                <a:ea typeface="Times New Roman" pitchFamily="18" charset="0"/>
                <a:cs typeface="Times New Roman" pitchFamily="18" charset="0"/>
              </a:rPr>
              <a:t>İsosiyanatlar</a:t>
            </a:r>
            <a:r>
              <a:rPr kumimoji="0" lang="tr-TR" sz="2800" b="0" i="0" u="none" strike="noStrike" cap="none" normalizeH="0" baseline="0" dirty="0" smtClean="0">
                <a:ln>
                  <a:noFill/>
                </a:ln>
                <a:effectLst/>
                <a:latin typeface="Calibri" pitchFamily="34" charset="0"/>
                <a:ea typeface="Times New Roman" pitchFamily="18" charset="0"/>
                <a:cs typeface="Times New Roman" pitchFamily="18" charset="0"/>
              </a:rPr>
              <a:t>; </a:t>
            </a:r>
            <a:r>
              <a:rPr kumimoji="0" lang="tr-TR" sz="2800" b="0" i="0" u="none" strike="noStrike" cap="none" normalizeH="0" baseline="0" dirty="0" err="1" smtClean="0">
                <a:ln>
                  <a:noFill/>
                </a:ln>
                <a:effectLst/>
                <a:latin typeface="Calibri" pitchFamily="34" charset="0"/>
                <a:ea typeface="Times New Roman" pitchFamily="18" charset="0"/>
                <a:cs typeface="Times New Roman" pitchFamily="18" charset="0"/>
              </a:rPr>
              <a:t>tiyosiyanatlar</a:t>
            </a:r>
            <a:r>
              <a:rPr kumimoji="0" lang="tr-TR" sz="2800" b="0" i="0" u="none" strike="noStrike" cap="none" normalizeH="0" baseline="0" dirty="0" smtClean="0">
                <a:ln>
                  <a:noFill/>
                </a:ln>
                <a:effectLst/>
                <a:latin typeface="Calibri" pitchFamily="34" charset="0"/>
                <a:ea typeface="Times New Roman" pitchFamily="18" charset="0"/>
                <a:cs typeface="Times New Roman" pitchFamily="18" charset="0"/>
              </a:rPr>
              <a:t>, </a:t>
            </a:r>
            <a:endParaRPr kumimoji="0" lang="tr-TR" sz="2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effectLst/>
                <a:latin typeface="Calibri" pitchFamily="34" charset="0"/>
                <a:ea typeface="Times New Roman" pitchFamily="18" charset="0"/>
                <a:cs typeface="Times New Roman" pitchFamily="18" charset="0"/>
              </a:rPr>
              <a:t>(C38) Organik siyanürler (örneğin; </a:t>
            </a:r>
            <a:r>
              <a:rPr kumimoji="0" lang="tr-TR" sz="2800" b="0" i="0" u="none" strike="noStrike" cap="none" normalizeH="0" baseline="0" dirty="0" err="1" smtClean="0">
                <a:ln>
                  <a:noFill/>
                </a:ln>
                <a:effectLst/>
                <a:latin typeface="Calibri" pitchFamily="34" charset="0"/>
                <a:ea typeface="Times New Roman" pitchFamily="18" charset="0"/>
                <a:cs typeface="Times New Roman" pitchFamily="18" charset="0"/>
              </a:rPr>
              <a:t>nitriller</a:t>
            </a:r>
            <a:r>
              <a:rPr kumimoji="0" lang="tr-TR" sz="2800" b="0" i="0" u="none" strike="noStrike" cap="none" normalizeH="0" baseline="0" dirty="0" smtClean="0">
                <a:ln>
                  <a:noFill/>
                </a:ln>
                <a:effectLst/>
                <a:latin typeface="Calibri" pitchFamily="34" charset="0"/>
                <a:ea typeface="Times New Roman" pitchFamily="18" charset="0"/>
                <a:cs typeface="Times New Roman" pitchFamily="18" charset="0"/>
              </a:rPr>
              <a:t>, ve benzeri.),</a:t>
            </a:r>
            <a:endParaRPr kumimoji="0" lang="tr-TR" sz="2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effectLst/>
                <a:latin typeface="Calibri" pitchFamily="34" charset="0"/>
                <a:ea typeface="Times New Roman" pitchFamily="18" charset="0"/>
                <a:cs typeface="Times New Roman" pitchFamily="18" charset="0"/>
              </a:rPr>
              <a:t>(C39) Fenoller;</a:t>
            </a:r>
            <a:r>
              <a:rPr kumimoji="0" lang="tr-TR" sz="2800" b="0" i="0" u="none" strike="noStrike" cap="none" normalizeH="0" baseline="0" dirty="0" err="1" smtClean="0">
                <a:ln>
                  <a:noFill/>
                </a:ln>
                <a:effectLst/>
                <a:latin typeface="Calibri" pitchFamily="34" charset="0"/>
                <a:ea typeface="Times New Roman" pitchFamily="18" charset="0"/>
                <a:cs typeface="Times New Roman" pitchFamily="18" charset="0"/>
              </a:rPr>
              <a:t>klorofenoller</a:t>
            </a:r>
            <a:r>
              <a:rPr kumimoji="0" lang="tr-TR" sz="2800" b="0" i="0" u="none" strike="noStrike" cap="none" normalizeH="0" baseline="0" dirty="0" smtClean="0">
                <a:ln>
                  <a:noFill/>
                </a:ln>
                <a:effectLst/>
                <a:latin typeface="Calibri" pitchFamily="34" charset="0"/>
                <a:ea typeface="Times New Roman" pitchFamily="18" charset="0"/>
                <a:cs typeface="Times New Roman" pitchFamily="18" charset="0"/>
              </a:rPr>
              <a:t> dahil fenol bileşikleri,</a:t>
            </a:r>
            <a:endParaRPr kumimoji="0" lang="tr-TR" sz="2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effectLst/>
                <a:latin typeface="Calibri" pitchFamily="34" charset="0"/>
                <a:ea typeface="Times New Roman" pitchFamily="18" charset="0"/>
                <a:cs typeface="Times New Roman" pitchFamily="18" charset="0"/>
              </a:rPr>
              <a:t>(C40) Halojenli çözücüler,</a:t>
            </a:r>
            <a:endParaRPr kumimoji="0" lang="tr-TR" sz="2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effectLst/>
                <a:latin typeface="Calibri" pitchFamily="34" charset="0"/>
                <a:ea typeface="Times New Roman" pitchFamily="18" charset="0"/>
                <a:cs typeface="Times New Roman" pitchFamily="18" charset="0"/>
              </a:rPr>
              <a:t>(C41) Halojenli çözücüler haricindeki organik çözücüler, </a:t>
            </a:r>
            <a:endParaRPr kumimoji="0" lang="tr-TR" sz="2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effectLst/>
                <a:latin typeface="Calibri" pitchFamily="34" charset="0"/>
                <a:ea typeface="Times New Roman" pitchFamily="18" charset="0"/>
                <a:cs typeface="Times New Roman" pitchFamily="18" charset="0"/>
              </a:rPr>
              <a:t>(C42)  </a:t>
            </a:r>
            <a:r>
              <a:rPr kumimoji="0" lang="tr-TR" sz="2800" b="0" i="0" u="none" strike="noStrike" cap="none" normalizeH="0" baseline="0" dirty="0" err="1" smtClean="0">
                <a:ln>
                  <a:noFill/>
                </a:ln>
                <a:effectLst/>
                <a:latin typeface="Calibri" pitchFamily="34" charset="0"/>
                <a:ea typeface="Times New Roman" pitchFamily="18" charset="0"/>
                <a:cs typeface="Times New Roman" pitchFamily="18" charset="0"/>
              </a:rPr>
              <a:t>organohalojen</a:t>
            </a:r>
            <a:r>
              <a:rPr kumimoji="0" lang="tr-TR" sz="2800" b="0" i="0" u="none" strike="noStrike" cap="none" normalizeH="0" baseline="0" dirty="0" smtClean="0">
                <a:ln>
                  <a:noFill/>
                </a:ln>
                <a:effectLst/>
                <a:latin typeface="Calibri" pitchFamily="34" charset="0"/>
                <a:ea typeface="Times New Roman" pitchFamily="18" charset="0"/>
                <a:cs typeface="Times New Roman" pitchFamily="18" charset="0"/>
              </a:rPr>
              <a:t> bileşikleri (</a:t>
            </a:r>
            <a:r>
              <a:rPr kumimoji="0" lang="tr-TR" sz="2800" b="0" i="0" u="none" strike="noStrike" cap="none" normalizeH="0" baseline="0" dirty="0" err="1" smtClean="0">
                <a:ln>
                  <a:noFill/>
                </a:ln>
                <a:effectLst/>
                <a:latin typeface="Calibri" pitchFamily="34" charset="0"/>
                <a:ea typeface="Times New Roman" pitchFamily="18" charset="0"/>
                <a:cs typeface="Times New Roman" pitchFamily="18" charset="0"/>
              </a:rPr>
              <a:t>İnert</a:t>
            </a:r>
            <a:r>
              <a:rPr kumimoji="0" lang="tr-TR" sz="2800" b="0" i="0" u="none" strike="noStrike" cap="none" normalizeH="0" baseline="0" dirty="0" smtClean="0">
                <a:ln>
                  <a:noFill/>
                </a:ln>
                <a:effectLst/>
                <a:latin typeface="Calibri" pitchFamily="34" charset="0"/>
                <a:ea typeface="Times New Roman" pitchFamily="18" charset="0"/>
                <a:cs typeface="Times New Roman" pitchFamily="18" charset="0"/>
              </a:rPr>
              <a:t> </a:t>
            </a:r>
            <a:r>
              <a:rPr kumimoji="0" lang="tr-TR" sz="2800" b="0" i="0" u="none" strike="noStrike" cap="none" normalizeH="0" baseline="0" dirty="0" err="1" smtClean="0">
                <a:ln>
                  <a:noFill/>
                </a:ln>
                <a:effectLst/>
                <a:latin typeface="Calibri" pitchFamily="34" charset="0"/>
                <a:ea typeface="Times New Roman" pitchFamily="18" charset="0"/>
                <a:cs typeface="Times New Roman" pitchFamily="18" charset="0"/>
              </a:rPr>
              <a:t>polimerize</a:t>
            </a:r>
            <a:r>
              <a:rPr kumimoji="0" lang="tr-TR" sz="2800" b="0" i="0" u="none" strike="noStrike" cap="none" normalizeH="0" baseline="0" dirty="0" smtClean="0">
                <a:ln>
                  <a:noFill/>
                </a:ln>
                <a:effectLst/>
                <a:latin typeface="Calibri" pitchFamily="34" charset="0"/>
                <a:ea typeface="Times New Roman" pitchFamily="18" charset="0"/>
                <a:cs typeface="Times New Roman" pitchFamily="18" charset="0"/>
              </a:rPr>
              <a:t> malzemeler ve bu Ek’te belirtilen diğer maddeler hariç),</a:t>
            </a:r>
            <a:endParaRPr kumimoji="0" lang="tr-TR" sz="2800" b="0" i="0" u="none" strike="noStrike" cap="none" normalizeH="0" baseline="0" dirty="0" smtClean="0">
              <a:ln>
                <a:noFill/>
              </a:ln>
              <a:effectLst/>
              <a:latin typeface="Arial" pitchFamily="34" charset="0"/>
              <a:cs typeface="Arial" pitchFamily="34" charset="0"/>
            </a:endParaRPr>
          </a:p>
        </p:txBody>
      </p:sp>
      <p:sp>
        <p:nvSpPr>
          <p:cNvPr id="2" name="Slayt Numarası Yer Tutucusu 1"/>
          <p:cNvSpPr>
            <a:spLocks noGrp="1"/>
          </p:cNvSpPr>
          <p:nvPr>
            <p:ph type="sldNum" sz="quarter" idx="12"/>
          </p:nvPr>
        </p:nvSpPr>
        <p:spPr/>
        <p:txBody>
          <a:bodyPr/>
          <a:lstStyle/>
          <a:p>
            <a:fld id="{B1DEFA8C-F947-479F-BE07-76B6B3F80BF1}" type="slidenum">
              <a:rPr lang="tr-TR" smtClean="0"/>
              <a:pPr/>
              <a:t>14</a:t>
            </a:fld>
            <a:endParaRPr lang="tr-TR"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27584" y="363915"/>
            <a:ext cx="7848872" cy="6494085"/>
          </a:xfrm>
          <a:prstGeom prst="rect">
            <a:avLst/>
          </a:prstGeom>
        </p:spPr>
        <p:txBody>
          <a:bodyPr wrap="square">
            <a:spAutoFit/>
          </a:bodyPr>
          <a:lstStyle/>
          <a:p>
            <a:r>
              <a:rPr lang="tr-TR" sz="3200" b="1" dirty="0" smtClean="0"/>
              <a:t>2.2.2. Yüzey Doldurma </a:t>
            </a:r>
          </a:p>
          <a:p>
            <a:r>
              <a:rPr lang="tr-TR" sz="3200" dirty="0" smtClean="0"/>
              <a:t>Sıvı ya da çamur atıkların kovuklara, havuzlara ve lagünlere çevre ve insan sağlığına zarar vermeden doldurulması işlemidir. </a:t>
            </a:r>
          </a:p>
          <a:p>
            <a:r>
              <a:rPr lang="tr-TR" sz="3200" b="1" dirty="0" smtClean="0"/>
              <a:t>2.2.3. Toprağın Altında veya Üstünde Düzenli Depolama </a:t>
            </a:r>
          </a:p>
          <a:p>
            <a:r>
              <a:rPr lang="tr-TR" sz="3200" dirty="0" smtClean="0"/>
              <a:t>Depolama, en yaygın kullanılan konvansiyonel metottur. Örnek: Belirli uzunluk ve genişlikte bir alan kazılarak taban izolasyonu yapılır (</a:t>
            </a:r>
            <a:r>
              <a:rPr lang="tr-TR" sz="3200" dirty="0" err="1" smtClean="0"/>
              <a:t>liner</a:t>
            </a:r>
            <a:r>
              <a:rPr lang="tr-TR" sz="3200" dirty="0" smtClean="0"/>
              <a:t> ve kil kullanılarak). </a:t>
            </a:r>
          </a:p>
          <a:p>
            <a:r>
              <a:rPr lang="tr-TR" sz="3200" dirty="0" smtClean="0"/>
              <a:t>Tehlikeli atık varilleri yerleştirilir. Hücre dolduktan sonra aynı </a:t>
            </a:r>
            <a:r>
              <a:rPr lang="tr-TR" sz="3200" dirty="0" err="1" smtClean="0"/>
              <a:t>liner</a:t>
            </a:r>
            <a:r>
              <a:rPr lang="tr-TR" sz="3200" dirty="0" smtClean="0"/>
              <a:t> ve kil tabaka ile örtülür. </a:t>
            </a:r>
            <a:endParaRPr lang="tr-TR" sz="32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140</a:t>
            </a:fld>
            <a:endParaRPr lang="tr-TR"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55576" y="1166843"/>
            <a:ext cx="7776864" cy="4524315"/>
          </a:xfrm>
          <a:prstGeom prst="rect">
            <a:avLst/>
          </a:prstGeom>
        </p:spPr>
        <p:txBody>
          <a:bodyPr wrap="square">
            <a:spAutoFit/>
          </a:bodyPr>
          <a:lstStyle/>
          <a:p>
            <a:r>
              <a:rPr lang="tr-TR" sz="3600" dirty="0" smtClean="0"/>
              <a:t>Depolama işlemi sırasında alınan önlemlerin yeterli olduğu veya atığın özelliği sebebi ile depolama işleminde çevrenin olumsuz yönde etkilenmeyeceğinin ispat edilmesi hâllerinde atıklar depolanabilir veya bu amaçla depo tesisi kurulmasına izin verilebilir. </a:t>
            </a:r>
          </a:p>
        </p:txBody>
      </p:sp>
      <p:sp>
        <p:nvSpPr>
          <p:cNvPr id="3" name="Slayt Numarası Yer Tutucusu 2"/>
          <p:cNvSpPr>
            <a:spLocks noGrp="1"/>
          </p:cNvSpPr>
          <p:nvPr>
            <p:ph type="sldNum" sz="quarter" idx="12"/>
          </p:nvPr>
        </p:nvSpPr>
        <p:spPr/>
        <p:txBody>
          <a:bodyPr/>
          <a:lstStyle/>
          <a:p>
            <a:fld id="{B1DEFA8C-F947-479F-BE07-76B6B3F80BF1}" type="slidenum">
              <a:rPr lang="tr-TR" smtClean="0"/>
              <a:pPr/>
              <a:t>141</a:t>
            </a:fld>
            <a:endParaRPr lang="tr-TR"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827584" y="1124744"/>
            <a:ext cx="7776864" cy="5016758"/>
          </a:xfrm>
          <a:prstGeom prst="rect">
            <a:avLst/>
          </a:prstGeom>
        </p:spPr>
        <p:txBody>
          <a:bodyPr wrap="square">
            <a:spAutoFit/>
          </a:bodyPr>
          <a:lstStyle/>
          <a:p>
            <a:r>
              <a:rPr lang="tr-TR" sz="3200" dirty="0" smtClean="0"/>
              <a:t>Düzenli depo tesislerinin yer seçiminde, seçilecek yerin jeolojik, hidrolojik, </a:t>
            </a:r>
            <a:r>
              <a:rPr lang="tr-TR" sz="3200" dirty="0" err="1" smtClean="0"/>
              <a:t>jeoteknik</a:t>
            </a:r>
            <a:r>
              <a:rPr lang="tr-TR" sz="3200" dirty="0" smtClean="0"/>
              <a:t> özellikleri, yer altı su seviyesi ve yer altı suyu akış yönleri, mevcut ve planlanan meskun mahal ile diğer yapılaşmalar, akaryakıt, gaz ve içme-kullanma suyu naklinde kullanılan boru hatları, deprem kuşakları ve tektonik koruma bölgeleri ile diğer zemin hareketleri, toprak özellikleri ve kullanım durumu, hâkim rüzgar yönü, trafik durumu dikkate alınır. </a:t>
            </a:r>
            <a:endParaRPr lang="tr-TR" sz="3200" dirty="0"/>
          </a:p>
        </p:txBody>
      </p:sp>
      <p:sp>
        <p:nvSpPr>
          <p:cNvPr id="2" name="Slayt Numarası Yer Tutucusu 1"/>
          <p:cNvSpPr>
            <a:spLocks noGrp="1"/>
          </p:cNvSpPr>
          <p:nvPr>
            <p:ph type="sldNum" sz="quarter" idx="12"/>
          </p:nvPr>
        </p:nvSpPr>
        <p:spPr/>
        <p:txBody>
          <a:bodyPr/>
          <a:lstStyle/>
          <a:p>
            <a:fld id="{B1DEFA8C-F947-479F-BE07-76B6B3F80BF1}" type="slidenum">
              <a:rPr lang="tr-TR" smtClean="0"/>
              <a:pPr/>
              <a:t>142</a:t>
            </a:fld>
            <a:endParaRPr lang="tr-TR"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
        <p:nvSpPr>
          <p:cNvPr id="2" name="Slayt Numarası Yer Tutucusu 1"/>
          <p:cNvSpPr>
            <a:spLocks noGrp="1"/>
          </p:cNvSpPr>
          <p:nvPr>
            <p:ph type="sldNum" sz="quarter" idx="12"/>
          </p:nvPr>
        </p:nvSpPr>
        <p:spPr/>
        <p:txBody>
          <a:bodyPr/>
          <a:lstStyle/>
          <a:p>
            <a:fld id="{B1DEFA8C-F947-479F-BE07-76B6B3F80BF1}" type="slidenum">
              <a:rPr lang="tr-TR" smtClean="0"/>
              <a:pPr/>
              <a:t>143</a:t>
            </a:fld>
            <a:endParaRPr lang="tr-TR"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27584" y="764704"/>
            <a:ext cx="7848872" cy="5632311"/>
          </a:xfrm>
          <a:prstGeom prst="rect">
            <a:avLst/>
          </a:prstGeom>
        </p:spPr>
        <p:txBody>
          <a:bodyPr wrap="square">
            <a:spAutoFit/>
          </a:bodyPr>
          <a:lstStyle/>
          <a:p>
            <a:r>
              <a:rPr lang="tr-TR" sz="4000" dirty="0" smtClean="0"/>
              <a:t>Depo tesislerinin en yakın meskûn mahalle mesafesi 1000 metreden, yüzeysel su kaynaklarına kuş uçuşu mesafesi 150 metreden, yer altı su seviyesine mesafesi 2 metreden az olamaz. </a:t>
            </a:r>
          </a:p>
          <a:p>
            <a:r>
              <a:rPr lang="tr-TR" sz="4000" dirty="0" smtClean="0"/>
              <a:t>Depo tesislerinin bulunduğu alanlar en az 50 yıl süre ile iskâna açılamaz ve 20 yıl süre ile denetlenir. </a:t>
            </a:r>
          </a:p>
        </p:txBody>
      </p:sp>
      <p:sp>
        <p:nvSpPr>
          <p:cNvPr id="3" name="Slayt Numarası Yer Tutucusu 2"/>
          <p:cNvSpPr>
            <a:spLocks noGrp="1"/>
          </p:cNvSpPr>
          <p:nvPr>
            <p:ph type="sldNum" sz="quarter" idx="12"/>
          </p:nvPr>
        </p:nvSpPr>
        <p:spPr/>
        <p:txBody>
          <a:bodyPr/>
          <a:lstStyle/>
          <a:p>
            <a:fld id="{B1DEFA8C-F947-479F-BE07-76B6B3F80BF1}" type="slidenum">
              <a:rPr lang="tr-TR" smtClean="0"/>
              <a:pPr/>
              <a:t>144</a:t>
            </a:fld>
            <a:endParaRPr lang="tr-TR"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827584" y="1052736"/>
            <a:ext cx="7848872" cy="5016758"/>
          </a:xfrm>
          <a:prstGeom prst="rect">
            <a:avLst/>
          </a:prstGeom>
        </p:spPr>
        <p:txBody>
          <a:bodyPr wrap="square">
            <a:spAutoFit/>
          </a:bodyPr>
          <a:lstStyle/>
          <a:p>
            <a:r>
              <a:rPr lang="tr-TR" sz="3200" dirty="0" smtClean="0"/>
              <a:t>Depo tabanı, sızıntı suyunun yer altı suyuna karışmasını önleyecek şekilde ve Tehlikeli Atıkların Kontrolü Yönetmeliği‟</a:t>
            </a:r>
            <a:r>
              <a:rPr lang="tr-TR" sz="3200" dirty="0" err="1" smtClean="0"/>
              <a:t>nde</a:t>
            </a:r>
            <a:r>
              <a:rPr lang="tr-TR" sz="3200" dirty="0" smtClean="0"/>
              <a:t> belirtilen şekilde düzenlenir. Atık deposunda oluşan sızıntı suları, geçirimsiz tabaka üzerine döşenen çift drenaj sistemi ile uzaklaştırılır. Toplanan sızıntı suyu, 4.9.1988 tarih ve 19919 sayılı Resmî Gazete'de yayımlanan Su Kirliliği Kontrol Yönetmeliği‟</a:t>
            </a:r>
            <a:r>
              <a:rPr lang="tr-TR" sz="3200" dirty="0" err="1" smtClean="0"/>
              <a:t>nde</a:t>
            </a:r>
            <a:r>
              <a:rPr lang="tr-TR" sz="3200" dirty="0" smtClean="0"/>
              <a:t> öngörülen deşarj limitlerini sağlayacak şekilde arıtılır. </a:t>
            </a:r>
            <a:endParaRPr lang="tr-TR" sz="3200" dirty="0"/>
          </a:p>
        </p:txBody>
      </p:sp>
      <p:sp>
        <p:nvSpPr>
          <p:cNvPr id="2" name="Slayt Numarası Yer Tutucusu 1"/>
          <p:cNvSpPr>
            <a:spLocks noGrp="1"/>
          </p:cNvSpPr>
          <p:nvPr>
            <p:ph type="sldNum" sz="quarter" idx="12"/>
          </p:nvPr>
        </p:nvSpPr>
        <p:spPr/>
        <p:txBody>
          <a:bodyPr/>
          <a:lstStyle/>
          <a:p>
            <a:fld id="{B1DEFA8C-F947-479F-BE07-76B6B3F80BF1}" type="slidenum">
              <a:rPr lang="tr-TR" smtClean="0"/>
              <a:pPr/>
              <a:t>145</a:t>
            </a:fld>
            <a:endParaRPr lang="tr-TR"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Slayt Numarası Yer Tutucusu 1"/>
          <p:cNvSpPr>
            <a:spLocks noGrp="1"/>
          </p:cNvSpPr>
          <p:nvPr>
            <p:ph type="sldNum" sz="quarter" idx="12"/>
          </p:nvPr>
        </p:nvSpPr>
        <p:spPr/>
        <p:txBody>
          <a:bodyPr/>
          <a:lstStyle/>
          <a:p>
            <a:fld id="{B1DEFA8C-F947-479F-BE07-76B6B3F80BF1}" type="slidenum">
              <a:rPr lang="tr-TR" smtClean="0"/>
              <a:pPr/>
              <a:t>146</a:t>
            </a:fld>
            <a:endParaRPr lang="tr-TR"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27584" y="620688"/>
            <a:ext cx="7704856" cy="5693866"/>
          </a:xfrm>
          <a:prstGeom prst="rect">
            <a:avLst/>
          </a:prstGeom>
        </p:spPr>
        <p:txBody>
          <a:bodyPr wrap="square">
            <a:spAutoFit/>
          </a:bodyPr>
          <a:lstStyle/>
          <a:p>
            <a:r>
              <a:rPr lang="tr-TR" sz="2800" dirty="0" smtClean="0"/>
              <a:t>Atık hücrelerinin üzeri bir çatı ile kaplanır, dolgu süresince girebilecek yağmur suyu miktarını azaltacak önlemler alınır ve depo sahasının yağmur suyu ile dolması önlenir. Hücre, atık ile ilk seferde dolmaz ise ara örtü olarak kil ve plastik örtü ile örtülerek benzer türden atıklarla depolanacak şekilde hazırlanır. Organik atıklar için gaz drenaj boruları yerleştirilir. Atık kalınlığı en az 1 metreye ulaşana kadar dolgu sahasında sıkıştırma yapılmaz. Gövde, atıklar sıkıştırılarak doldurulur ve boşluk bırakılmaz. Koku ve toz çıkaran atıkların çevreyi olumsuz yönde etkilemesini önleyecek şekilde önlemler alınır. </a:t>
            </a:r>
            <a:endParaRPr lang="tr-TR" sz="28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147</a:t>
            </a:fld>
            <a:endParaRPr lang="tr-TR"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Slayt Numarası Yer Tutucusu 1"/>
          <p:cNvSpPr>
            <a:spLocks noGrp="1"/>
          </p:cNvSpPr>
          <p:nvPr>
            <p:ph type="sldNum" sz="quarter" idx="12"/>
          </p:nvPr>
        </p:nvSpPr>
        <p:spPr/>
        <p:txBody>
          <a:bodyPr/>
          <a:lstStyle/>
          <a:p>
            <a:fld id="{B1DEFA8C-F947-479F-BE07-76B6B3F80BF1}" type="slidenum">
              <a:rPr lang="tr-TR" smtClean="0"/>
              <a:pPr/>
              <a:t>148</a:t>
            </a:fld>
            <a:endParaRPr lang="tr-TR"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3999" cy="6857999"/>
          </a:xfrm>
          <a:prstGeom prst="rect">
            <a:avLst/>
          </a:prstGeom>
          <a:noFill/>
          <a:ln w="9525">
            <a:noFill/>
            <a:miter lim="800000"/>
            <a:headEnd/>
            <a:tailEnd/>
          </a:ln>
        </p:spPr>
      </p:pic>
      <p:sp>
        <p:nvSpPr>
          <p:cNvPr id="2" name="Slayt Numarası Yer Tutucusu 1"/>
          <p:cNvSpPr>
            <a:spLocks noGrp="1"/>
          </p:cNvSpPr>
          <p:nvPr>
            <p:ph type="sldNum" sz="quarter" idx="12"/>
          </p:nvPr>
        </p:nvSpPr>
        <p:spPr/>
        <p:txBody>
          <a:bodyPr/>
          <a:lstStyle/>
          <a:p>
            <a:fld id="{B1DEFA8C-F947-479F-BE07-76B6B3F80BF1}" type="slidenum">
              <a:rPr lang="tr-TR" smtClean="0"/>
              <a:pPr/>
              <a:t>149</a:t>
            </a:fld>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323528" y="225805"/>
            <a:ext cx="8352928"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1C283D"/>
                </a:solidFill>
                <a:effectLst/>
                <a:latin typeface="Calibri" pitchFamily="34" charset="0"/>
                <a:ea typeface="Times New Roman" pitchFamily="18" charset="0"/>
                <a:cs typeface="Times New Roman" pitchFamily="18" charset="0"/>
              </a:rPr>
              <a:t>(C43) Aromatik bileşikler; </a:t>
            </a:r>
            <a:r>
              <a:rPr kumimoji="0" lang="tr-TR" sz="2800" b="0" i="0" u="none" strike="noStrike" cap="none" normalizeH="0" baseline="0" dirty="0" err="1" smtClean="0">
                <a:ln>
                  <a:noFill/>
                </a:ln>
                <a:solidFill>
                  <a:srgbClr val="1C283D"/>
                </a:solidFill>
                <a:effectLst/>
                <a:latin typeface="Calibri" pitchFamily="34" charset="0"/>
                <a:ea typeface="Times New Roman" pitchFamily="18" charset="0"/>
                <a:cs typeface="Times New Roman" pitchFamily="18" charset="0"/>
              </a:rPr>
              <a:t>polisiklik</a:t>
            </a:r>
            <a:r>
              <a:rPr kumimoji="0" lang="tr-TR" sz="2800" b="0" i="0" u="none" strike="noStrike" cap="none" normalizeH="0" baseline="0" dirty="0" smtClean="0">
                <a:ln>
                  <a:noFill/>
                </a:ln>
                <a:solidFill>
                  <a:srgbClr val="1C283D"/>
                </a:solidFill>
                <a:effectLst/>
                <a:latin typeface="Calibri" pitchFamily="34" charset="0"/>
                <a:ea typeface="Times New Roman" pitchFamily="18" charset="0"/>
                <a:cs typeface="Times New Roman" pitchFamily="18" charset="0"/>
              </a:rPr>
              <a:t> ve </a:t>
            </a:r>
            <a:r>
              <a:rPr kumimoji="0" lang="tr-TR" sz="2800" b="0" i="0" u="none" strike="noStrike" cap="none" normalizeH="0" baseline="0" dirty="0" err="1" smtClean="0">
                <a:ln>
                  <a:noFill/>
                </a:ln>
                <a:solidFill>
                  <a:srgbClr val="1C283D"/>
                </a:solidFill>
                <a:effectLst/>
                <a:latin typeface="Calibri" pitchFamily="34" charset="0"/>
                <a:ea typeface="Times New Roman" pitchFamily="18" charset="0"/>
                <a:cs typeface="Times New Roman" pitchFamily="18" charset="0"/>
              </a:rPr>
              <a:t>heterosiklik</a:t>
            </a:r>
            <a:r>
              <a:rPr kumimoji="0" lang="tr-TR" sz="2800" b="0" i="0" u="none" strike="noStrike" cap="none" normalizeH="0" baseline="0" dirty="0" smtClean="0">
                <a:ln>
                  <a:noFill/>
                </a:ln>
                <a:solidFill>
                  <a:srgbClr val="1C283D"/>
                </a:solidFill>
                <a:effectLst/>
                <a:latin typeface="Calibri" pitchFamily="34" charset="0"/>
                <a:ea typeface="Times New Roman" pitchFamily="18" charset="0"/>
                <a:cs typeface="Times New Roman" pitchFamily="18" charset="0"/>
              </a:rPr>
              <a:t> organik bileşikleri, </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1C283D"/>
                </a:solidFill>
                <a:effectLst/>
                <a:latin typeface="Calibri" pitchFamily="34" charset="0"/>
                <a:ea typeface="Times New Roman" pitchFamily="18" charset="0"/>
                <a:cs typeface="Times New Roman" pitchFamily="18" charset="0"/>
              </a:rPr>
              <a:t>(C44) Alifatik aminler,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1C283D"/>
                </a:solidFill>
                <a:effectLst/>
                <a:latin typeface="Calibri" pitchFamily="34" charset="0"/>
                <a:ea typeface="Times New Roman" pitchFamily="18" charset="0"/>
                <a:cs typeface="Times New Roman" pitchFamily="18" charset="0"/>
              </a:rPr>
              <a:t>(C45) Aromatik aminler, </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1C283D"/>
                </a:solidFill>
                <a:effectLst/>
                <a:latin typeface="Calibri" pitchFamily="34" charset="0"/>
                <a:ea typeface="Times New Roman" pitchFamily="18" charset="0"/>
                <a:cs typeface="Times New Roman" pitchFamily="18" charset="0"/>
              </a:rPr>
              <a:t>(C46) Eterler,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1C283D"/>
                </a:solidFill>
                <a:effectLst/>
                <a:latin typeface="Calibri" pitchFamily="34" charset="0"/>
                <a:ea typeface="Times New Roman" pitchFamily="18" charset="0"/>
                <a:cs typeface="Times New Roman" pitchFamily="18" charset="0"/>
              </a:rPr>
              <a:t>(C47) Patlayıcı karakterdeki maddeler( Bu ekin herhangi bir yerinde listelenenler hariç),</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1C283D"/>
                </a:solidFill>
                <a:effectLst/>
                <a:latin typeface="Calibri" pitchFamily="34" charset="0"/>
                <a:ea typeface="Times New Roman" pitchFamily="18" charset="0"/>
                <a:cs typeface="Times New Roman" pitchFamily="18" charset="0"/>
              </a:rPr>
              <a:t>(C48) Kükürt organik bileşikleri,</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1C283D"/>
                </a:solidFill>
                <a:effectLst/>
                <a:latin typeface="Calibri" pitchFamily="34" charset="0"/>
                <a:ea typeface="Times New Roman" pitchFamily="18" charset="0"/>
                <a:cs typeface="Times New Roman" pitchFamily="18" charset="0"/>
              </a:rPr>
              <a:t>(C49) </a:t>
            </a:r>
            <a:r>
              <a:rPr kumimoji="0" lang="tr-TR" sz="2800" b="0" i="0" u="none" strike="noStrike" cap="none" normalizeH="0" baseline="0" dirty="0" err="1" smtClean="0">
                <a:ln>
                  <a:noFill/>
                </a:ln>
                <a:solidFill>
                  <a:srgbClr val="1C283D"/>
                </a:solidFill>
                <a:effectLst/>
                <a:latin typeface="Calibri" pitchFamily="34" charset="0"/>
                <a:ea typeface="Times New Roman" pitchFamily="18" charset="0"/>
                <a:cs typeface="Times New Roman" pitchFamily="18" charset="0"/>
              </a:rPr>
              <a:t>Poliklorlu</a:t>
            </a:r>
            <a:r>
              <a:rPr kumimoji="0" lang="tr-TR" sz="2800" b="0" i="0" u="none" strike="noStrike" cap="none" normalizeH="0" baseline="0" dirty="0" smtClean="0">
                <a:ln>
                  <a:noFill/>
                </a:ln>
                <a:solidFill>
                  <a:srgbClr val="1C283D"/>
                </a:solidFill>
                <a:effectLst/>
                <a:latin typeface="Calibri" pitchFamily="34" charset="0"/>
                <a:ea typeface="Times New Roman" pitchFamily="18" charset="0"/>
                <a:cs typeface="Times New Roman" pitchFamily="18" charset="0"/>
              </a:rPr>
              <a:t> </a:t>
            </a:r>
            <a:r>
              <a:rPr kumimoji="0" lang="tr-TR" sz="2800" b="0" i="0" u="none" strike="noStrike" cap="none" normalizeH="0" baseline="0" dirty="0" err="1" smtClean="0">
                <a:ln>
                  <a:noFill/>
                </a:ln>
                <a:solidFill>
                  <a:srgbClr val="1C283D"/>
                </a:solidFill>
                <a:effectLst/>
                <a:latin typeface="Calibri" pitchFamily="34" charset="0"/>
                <a:ea typeface="Times New Roman" pitchFamily="18" charset="0"/>
                <a:cs typeface="Times New Roman" pitchFamily="18" charset="0"/>
              </a:rPr>
              <a:t>dibenzo</a:t>
            </a:r>
            <a:r>
              <a:rPr kumimoji="0" lang="tr-TR" sz="2800" b="0" i="0" u="none" strike="noStrike" cap="none" normalizeH="0" baseline="0" dirty="0" smtClean="0">
                <a:ln>
                  <a:noFill/>
                </a:ln>
                <a:solidFill>
                  <a:srgbClr val="1C283D"/>
                </a:solidFill>
                <a:effectLst/>
                <a:latin typeface="Calibri" pitchFamily="34" charset="0"/>
                <a:ea typeface="Times New Roman" pitchFamily="18" charset="0"/>
                <a:cs typeface="Times New Roman" pitchFamily="18" charset="0"/>
              </a:rPr>
              <a:t> </a:t>
            </a:r>
            <a:r>
              <a:rPr kumimoji="0" lang="tr-TR" sz="2800" b="0" i="0" u="none" strike="noStrike" cap="none" normalizeH="0" baseline="0" dirty="0" err="1" smtClean="0">
                <a:ln>
                  <a:noFill/>
                </a:ln>
                <a:solidFill>
                  <a:srgbClr val="1C283D"/>
                </a:solidFill>
                <a:effectLst/>
                <a:latin typeface="Calibri" pitchFamily="34" charset="0"/>
                <a:ea typeface="Times New Roman" pitchFamily="18" charset="0"/>
                <a:cs typeface="Times New Roman" pitchFamily="18" charset="0"/>
              </a:rPr>
              <a:t>furanın</a:t>
            </a:r>
            <a:r>
              <a:rPr kumimoji="0" lang="tr-TR" sz="2800" b="0" i="0" u="none" strike="noStrike" cap="none" normalizeH="0" baseline="0" dirty="0" smtClean="0">
                <a:ln>
                  <a:noFill/>
                </a:ln>
                <a:solidFill>
                  <a:srgbClr val="1C283D"/>
                </a:solidFill>
                <a:effectLst/>
                <a:latin typeface="Calibri" pitchFamily="34" charset="0"/>
                <a:ea typeface="Times New Roman" pitchFamily="18" charset="0"/>
                <a:cs typeface="Times New Roman" pitchFamily="18" charset="0"/>
              </a:rPr>
              <a:t> herhangi bir türevi,</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1C283D"/>
                </a:solidFill>
                <a:effectLst/>
                <a:latin typeface="Calibri" pitchFamily="34" charset="0"/>
                <a:ea typeface="Times New Roman" pitchFamily="18" charset="0"/>
                <a:cs typeface="Times New Roman" pitchFamily="18" charset="0"/>
              </a:rPr>
              <a:t>(C50) </a:t>
            </a:r>
            <a:r>
              <a:rPr kumimoji="0" lang="tr-TR" sz="2800" b="0" i="0" u="none" strike="noStrike" cap="none" normalizeH="0" baseline="0" dirty="0" err="1" smtClean="0">
                <a:ln>
                  <a:noFill/>
                </a:ln>
                <a:solidFill>
                  <a:srgbClr val="1C283D"/>
                </a:solidFill>
                <a:effectLst/>
                <a:latin typeface="Calibri" pitchFamily="34" charset="0"/>
                <a:ea typeface="Times New Roman" pitchFamily="18" charset="0"/>
                <a:cs typeface="Times New Roman" pitchFamily="18" charset="0"/>
              </a:rPr>
              <a:t>Poliklorlu</a:t>
            </a:r>
            <a:r>
              <a:rPr kumimoji="0" lang="tr-TR" sz="2800" b="0" i="0" u="none" strike="noStrike" cap="none" normalizeH="0" baseline="0" dirty="0" smtClean="0">
                <a:ln>
                  <a:noFill/>
                </a:ln>
                <a:solidFill>
                  <a:srgbClr val="1C283D"/>
                </a:solidFill>
                <a:effectLst/>
                <a:latin typeface="Calibri" pitchFamily="34" charset="0"/>
                <a:ea typeface="Times New Roman" pitchFamily="18" charset="0"/>
                <a:cs typeface="Times New Roman" pitchFamily="18" charset="0"/>
              </a:rPr>
              <a:t> </a:t>
            </a:r>
            <a:r>
              <a:rPr kumimoji="0" lang="tr-TR" sz="2800" b="0" i="0" u="none" strike="noStrike" cap="none" normalizeH="0" baseline="0" dirty="0" err="1" smtClean="0">
                <a:ln>
                  <a:noFill/>
                </a:ln>
                <a:solidFill>
                  <a:srgbClr val="1C283D"/>
                </a:solidFill>
                <a:effectLst/>
                <a:latin typeface="Calibri" pitchFamily="34" charset="0"/>
                <a:ea typeface="Times New Roman" pitchFamily="18" charset="0"/>
                <a:cs typeface="Times New Roman" pitchFamily="18" charset="0"/>
              </a:rPr>
              <a:t>dibenzo</a:t>
            </a:r>
            <a:r>
              <a:rPr kumimoji="0" lang="tr-TR" sz="2800" b="0" i="0" u="none" strike="noStrike" cap="none" normalizeH="0" baseline="0" dirty="0" smtClean="0">
                <a:ln>
                  <a:noFill/>
                </a:ln>
                <a:solidFill>
                  <a:srgbClr val="1C283D"/>
                </a:solidFill>
                <a:effectLst/>
                <a:latin typeface="Calibri" pitchFamily="34" charset="0"/>
                <a:ea typeface="Times New Roman" pitchFamily="18" charset="0"/>
                <a:cs typeface="Times New Roman" pitchFamily="18" charset="0"/>
              </a:rPr>
              <a:t> para </a:t>
            </a:r>
            <a:r>
              <a:rPr kumimoji="0" lang="tr-TR" sz="2800" b="0" i="0" u="none" strike="noStrike" cap="none" normalizeH="0" baseline="0" dirty="0" err="1" smtClean="0">
                <a:ln>
                  <a:noFill/>
                </a:ln>
                <a:solidFill>
                  <a:srgbClr val="1C283D"/>
                </a:solidFill>
                <a:effectLst/>
                <a:latin typeface="Calibri" pitchFamily="34" charset="0"/>
                <a:ea typeface="Times New Roman" pitchFamily="18" charset="0"/>
                <a:cs typeface="Times New Roman" pitchFamily="18" charset="0"/>
              </a:rPr>
              <a:t>dioksinin</a:t>
            </a:r>
            <a:r>
              <a:rPr kumimoji="0" lang="tr-TR" sz="2800" b="0" i="0" u="none" strike="noStrike" cap="none" normalizeH="0" baseline="0" dirty="0" smtClean="0">
                <a:ln>
                  <a:noFill/>
                </a:ln>
                <a:solidFill>
                  <a:srgbClr val="1C283D"/>
                </a:solidFill>
                <a:effectLst/>
                <a:latin typeface="Calibri" pitchFamily="34" charset="0"/>
                <a:ea typeface="Times New Roman" pitchFamily="18" charset="0"/>
                <a:cs typeface="Times New Roman" pitchFamily="18" charset="0"/>
              </a:rPr>
              <a:t> herhangi bir türevi,</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1C283D"/>
                </a:solidFill>
                <a:effectLst/>
                <a:latin typeface="Calibri" pitchFamily="34" charset="0"/>
                <a:ea typeface="Times New Roman" pitchFamily="18" charset="0"/>
                <a:cs typeface="Times New Roman" pitchFamily="18" charset="0"/>
              </a:rPr>
              <a:t>(C51) Bu listede belirtilen maddelerin haricinde hidrokarbonlar ve oksijenleri, azot ve/veya kükürt bileşikleri. </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Slayt Numarası Yer Tutucusu 1"/>
          <p:cNvSpPr>
            <a:spLocks noGrp="1"/>
          </p:cNvSpPr>
          <p:nvPr>
            <p:ph type="sldNum" sz="quarter" idx="12"/>
          </p:nvPr>
        </p:nvSpPr>
        <p:spPr/>
        <p:txBody>
          <a:bodyPr/>
          <a:lstStyle/>
          <a:p>
            <a:fld id="{B1DEFA8C-F947-479F-BE07-76B6B3F80BF1}" type="slidenum">
              <a:rPr lang="tr-TR" smtClean="0"/>
              <a:pPr/>
              <a:t>15</a:t>
            </a:fld>
            <a:endParaRPr lang="tr-TR"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
        <p:nvSpPr>
          <p:cNvPr id="2" name="Slayt Numarası Yer Tutucusu 1"/>
          <p:cNvSpPr>
            <a:spLocks noGrp="1"/>
          </p:cNvSpPr>
          <p:nvPr>
            <p:ph type="sldNum" sz="quarter" idx="12"/>
          </p:nvPr>
        </p:nvSpPr>
        <p:spPr/>
        <p:txBody>
          <a:bodyPr/>
          <a:lstStyle/>
          <a:p>
            <a:fld id="{B1DEFA8C-F947-479F-BE07-76B6B3F80BF1}" type="slidenum">
              <a:rPr lang="tr-TR" smtClean="0"/>
              <a:pPr/>
              <a:t>150</a:t>
            </a:fld>
            <a:endParaRPr lang="tr-TR"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
        <p:nvSpPr>
          <p:cNvPr id="2" name="Slayt Numarası Yer Tutucusu 1"/>
          <p:cNvSpPr>
            <a:spLocks noGrp="1"/>
          </p:cNvSpPr>
          <p:nvPr>
            <p:ph type="sldNum" sz="quarter" idx="12"/>
          </p:nvPr>
        </p:nvSpPr>
        <p:spPr/>
        <p:txBody>
          <a:bodyPr/>
          <a:lstStyle/>
          <a:p>
            <a:fld id="{B1DEFA8C-F947-479F-BE07-76B6B3F80BF1}" type="slidenum">
              <a:rPr lang="tr-TR" smtClean="0"/>
              <a:pPr/>
              <a:t>151</a:t>
            </a:fld>
            <a:endParaRPr lang="tr-TR"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
        <p:nvSpPr>
          <p:cNvPr id="2" name="Slayt Numarası Yer Tutucusu 1"/>
          <p:cNvSpPr>
            <a:spLocks noGrp="1"/>
          </p:cNvSpPr>
          <p:nvPr>
            <p:ph type="sldNum" sz="quarter" idx="12"/>
          </p:nvPr>
        </p:nvSpPr>
        <p:spPr/>
        <p:txBody>
          <a:bodyPr/>
          <a:lstStyle/>
          <a:p>
            <a:fld id="{B1DEFA8C-F947-479F-BE07-76B6B3F80BF1}" type="slidenum">
              <a:rPr lang="tr-TR" smtClean="0"/>
              <a:pPr/>
              <a:t>152</a:t>
            </a:fld>
            <a:endParaRPr lang="tr-TR"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27584" y="692696"/>
            <a:ext cx="7776864" cy="5632311"/>
          </a:xfrm>
          <a:prstGeom prst="rect">
            <a:avLst/>
          </a:prstGeom>
        </p:spPr>
        <p:txBody>
          <a:bodyPr wrap="square">
            <a:spAutoFit/>
          </a:bodyPr>
          <a:lstStyle/>
          <a:p>
            <a:r>
              <a:rPr lang="tr-TR" sz="3600" dirty="0" smtClean="0"/>
              <a:t>Depo tesisinde uygun bir kayıt tutma, </a:t>
            </a:r>
            <a:r>
              <a:rPr lang="tr-TR" sz="3600" dirty="0" err="1" smtClean="0"/>
              <a:t>laboratuvar</a:t>
            </a:r>
            <a:r>
              <a:rPr lang="tr-TR" sz="3600" dirty="0" smtClean="0"/>
              <a:t>, veri toplama, işletme ünitesi bulunur. Sahaya atık getiren bütün araçların taşıma formları ve atıklarının analiz sertifikaları, gerektiğinde yeniden analiz yapılarak atık kod numaralarına göre kontrol edilir. Hangi atığın hangi hücreye depolanacağı atık taşıma formlarının üzerine yazılır. Kayıt belgelerine atık niteliği de işlenir. </a:t>
            </a:r>
            <a:endParaRPr lang="tr-TR" sz="36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153</a:t>
            </a:fld>
            <a:endParaRPr lang="tr-TR"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Slayt Numarası Yer Tutucusu 1"/>
          <p:cNvSpPr>
            <a:spLocks noGrp="1"/>
          </p:cNvSpPr>
          <p:nvPr>
            <p:ph type="sldNum" sz="quarter" idx="12"/>
          </p:nvPr>
        </p:nvSpPr>
        <p:spPr/>
        <p:txBody>
          <a:bodyPr/>
          <a:lstStyle/>
          <a:p>
            <a:fld id="{B1DEFA8C-F947-479F-BE07-76B6B3F80BF1}" type="slidenum">
              <a:rPr lang="tr-TR" smtClean="0"/>
              <a:pPr/>
              <a:t>154</a:t>
            </a:fld>
            <a:endParaRPr lang="tr-TR"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55576" y="908720"/>
            <a:ext cx="7848872" cy="4832092"/>
          </a:xfrm>
          <a:prstGeom prst="rect">
            <a:avLst/>
          </a:prstGeom>
        </p:spPr>
        <p:txBody>
          <a:bodyPr wrap="square">
            <a:spAutoFit/>
          </a:bodyPr>
          <a:lstStyle/>
          <a:p>
            <a:r>
              <a:rPr lang="tr-TR" sz="2800" dirty="0" smtClean="0"/>
              <a:t>Atıkların depo tesislerinde depolanabilmesi için Tehlikeli Atıkların Kontrolü Yönetmeliği‟</a:t>
            </a:r>
            <a:r>
              <a:rPr lang="tr-TR" sz="2800" dirty="0" err="1" smtClean="0"/>
              <a:t>nde</a:t>
            </a:r>
            <a:r>
              <a:rPr lang="tr-TR" sz="2800" dirty="0" smtClean="0"/>
              <a:t> belirtilen şartlar aranır. Bu sınır değerleri aşan atıklar ön işleme tabi tutulduktan sonra depolanır. Ön işleme rağmen bu değerleri sağlayamayan atıklar tek tür atık depo tesisinde depolanır.  Depolama tesisinin işletmesi, </a:t>
            </a:r>
            <a:r>
              <a:rPr lang="tr-TR" sz="2800" dirty="0" err="1" smtClean="0"/>
              <a:t>bertarafçı</a:t>
            </a:r>
            <a:r>
              <a:rPr lang="tr-TR" sz="2800" dirty="0" smtClean="0"/>
              <a:t> tarafından hazırlanan işletme planına göre yürütülür. Atık </a:t>
            </a:r>
            <a:r>
              <a:rPr lang="tr-TR" sz="2800" dirty="0" err="1" smtClean="0"/>
              <a:t>bertarafçısı</a:t>
            </a:r>
            <a:r>
              <a:rPr lang="tr-TR" sz="2800" dirty="0" smtClean="0"/>
              <a:t>, tesisteki her bir ünite için ilgili işletme planını, tesisin işletmeye geçebilmesi için Çevre ve Orman Bakanlığına sunar ve uygun görüldüğü takdirde lisans verilir. </a:t>
            </a:r>
            <a:endParaRPr lang="tr-TR" sz="28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155</a:t>
            </a:fld>
            <a:endParaRPr lang="tr-TR"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27584" y="908720"/>
            <a:ext cx="7776864" cy="5262979"/>
          </a:xfrm>
          <a:prstGeom prst="rect">
            <a:avLst/>
          </a:prstGeom>
        </p:spPr>
        <p:txBody>
          <a:bodyPr wrap="square">
            <a:spAutoFit/>
          </a:bodyPr>
          <a:lstStyle/>
          <a:p>
            <a:r>
              <a:rPr lang="tr-TR" sz="2800" dirty="0" smtClean="0"/>
              <a:t>Atıkların depo tesislerinde depolanabilmesi için Tehlikeli Atıkların Kontrolü Yönetmeliği‟</a:t>
            </a:r>
            <a:r>
              <a:rPr lang="tr-TR" sz="2800" dirty="0" err="1" smtClean="0"/>
              <a:t>nde</a:t>
            </a:r>
            <a:r>
              <a:rPr lang="tr-TR" sz="2800" dirty="0" smtClean="0"/>
              <a:t> belirtilen şartlar aranır. Bu sınır değerleri aşan atıklar ön işleme tabi tutulduktan sonra depolanır. Ön </a:t>
            </a:r>
            <a:r>
              <a:rPr lang="tr-TR" sz="2800" dirty="0" err="1" smtClean="0"/>
              <a:t>iĢleme</a:t>
            </a:r>
            <a:r>
              <a:rPr lang="tr-TR" sz="2800" dirty="0" smtClean="0"/>
              <a:t> rağmen bu değerleri sağlayamayan atıklar tek tür atık depo tesisinde depolanır. Depolama tesisinin işletmesi, </a:t>
            </a:r>
            <a:r>
              <a:rPr lang="tr-TR" sz="2800" dirty="0" err="1" smtClean="0"/>
              <a:t>bertarafçı</a:t>
            </a:r>
            <a:r>
              <a:rPr lang="tr-TR" sz="2800" dirty="0" smtClean="0"/>
              <a:t> tarafından hazırlanan işletme planına göre yürütülür. Atık </a:t>
            </a:r>
            <a:r>
              <a:rPr lang="tr-TR" sz="2800" dirty="0" err="1" smtClean="0"/>
              <a:t>bertarafçısı</a:t>
            </a:r>
            <a:r>
              <a:rPr lang="tr-TR" sz="2800" dirty="0" smtClean="0"/>
              <a:t>, tesisteki her bir ünite için ilgili işletme planını, tesisin işletmeye geçebilmesi için Çevre ve Orman Bakanlığına sunar ve uygun görüldüğü takdirde lisans verilir. </a:t>
            </a:r>
          </a:p>
        </p:txBody>
      </p:sp>
      <p:sp>
        <p:nvSpPr>
          <p:cNvPr id="3" name="Slayt Numarası Yer Tutucusu 2"/>
          <p:cNvSpPr>
            <a:spLocks noGrp="1"/>
          </p:cNvSpPr>
          <p:nvPr>
            <p:ph type="sldNum" sz="quarter" idx="12"/>
          </p:nvPr>
        </p:nvSpPr>
        <p:spPr/>
        <p:txBody>
          <a:bodyPr/>
          <a:lstStyle/>
          <a:p>
            <a:fld id="{B1DEFA8C-F947-479F-BE07-76B6B3F80BF1}" type="slidenum">
              <a:rPr lang="tr-TR" smtClean="0"/>
              <a:pPr/>
              <a:t>156</a:t>
            </a:fld>
            <a:endParaRPr lang="tr-TR"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827584" y="548680"/>
            <a:ext cx="7776864" cy="6001643"/>
          </a:xfrm>
          <a:prstGeom prst="rect">
            <a:avLst/>
          </a:prstGeom>
        </p:spPr>
        <p:txBody>
          <a:bodyPr wrap="square">
            <a:spAutoFit/>
          </a:bodyPr>
          <a:lstStyle/>
          <a:p>
            <a:r>
              <a:rPr lang="tr-TR" sz="3200" dirty="0" smtClean="0"/>
              <a:t>İşletme planında aşağıdaki hususlar yer alır: </a:t>
            </a:r>
          </a:p>
          <a:p>
            <a:pPr>
              <a:buFont typeface="Arial" pitchFamily="34" charset="0"/>
              <a:buChar char="•"/>
            </a:pPr>
            <a:r>
              <a:rPr lang="tr-TR" sz="3200" dirty="0" smtClean="0"/>
              <a:t> Tesiste işletme planının uygulanmasından sorumlu personelin adı, soyadı, görevi, unvanı </a:t>
            </a:r>
          </a:p>
          <a:p>
            <a:pPr>
              <a:buFont typeface="Arial" pitchFamily="34" charset="0"/>
              <a:buChar char="•"/>
            </a:pPr>
            <a:r>
              <a:rPr lang="tr-TR" sz="3200" dirty="0" smtClean="0"/>
              <a:t> Tesise kabul edilecek atıkların türü ve bertaraf kapasitesi </a:t>
            </a:r>
          </a:p>
          <a:p>
            <a:pPr>
              <a:buFont typeface="Arial" pitchFamily="34" charset="0"/>
              <a:buChar char="•"/>
            </a:pPr>
            <a:r>
              <a:rPr lang="tr-TR" sz="3200" dirty="0" smtClean="0"/>
              <a:t> Atıklara uygulanacak ön işlemler ve bertaraf metotları </a:t>
            </a:r>
          </a:p>
          <a:p>
            <a:pPr>
              <a:buFont typeface="Arial" pitchFamily="34" charset="0"/>
              <a:buChar char="•"/>
            </a:pPr>
            <a:r>
              <a:rPr lang="tr-TR" sz="3200" dirty="0" smtClean="0"/>
              <a:t> Atık taşıyan araçların park edileceği, yükleneceği ve boşaltılacağı sahalar ile ilgili bilgiler </a:t>
            </a:r>
          </a:p>
          <a:p>
            <a:pPr>
              <a:buFont typeface="Arial" pitchFamily="34" charset="0"/>
              <a:buChar char="•"/>
            </a:pPr>
            <a:r>
              <a:rPr lang="tr-TR" sz="3200" dirty="0" smtClean="0"/>
              <a:t> </a:t>
            </a:r>
            <a:r>
              <a:rPr lang="pt-BR" sz="3200" dirty="0" smtClean="0"/>
              <a:t>Acil durum planları, ilgili sorumlu personel </a:t>
            </a:r>
          </a:p>
          <a:p>
            <a:pPr>
              <a:buFont typeface="Arial" pitchFamily="34" charset="0"/>
              <a:buChar char="•"/>
            </a:pPr>
            <a:r>
              <a:rPr lang="tr-TR" sz="3200" dirty="0" smtClean="0"/>
              <a:t> Tesisin çalışma saatleri </a:t>
            </a:r>
          </a:p>
        </p:txBody>
      </p:sp>
      <p:sp>
        <p:nvSpPr>
          <p:cNvPr id="2" name="Slayt Numarası Yer Tutucusu 1"/>
          <p:cNvSpPr>
            <a:spLocks noGrp="1"/>
          </p:cNvSpPr>
          <p:nvPr>
            <p:ph type="sldNum" sz="quarter" idx="12"/>
          </p:nvPr>
        </p:nvSpPr>
        <p:spPr/>
        <p:txBody>
          <a:bodyPr/>
          <a:lstStyle/>
          <a:p>
            <a:fld id="{B1DEFA8C-F947-479F-BE07-76B6B3F80BF1}" type="slidenum">
              <a:rPr lang="tr-TR" smtClean="0"/>
              <a:pPr/>
              <a:t>157</a:t>
            </a:fld>
            <a:endParaRPr lang="tr-TR"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27584" y="836712"/>
            <a:ext cx="7704856" cy="5632311"/>
          </a:xfrm>
          <a:prstGeom prst="rect">
            <a:avLst/>
          </a:prstGeom>
        </p:spPr>
        <p:txBody>
          <a:bodyPr wrap="square">
            <a:spAutoFit/>
          </a:bodyPr>
          <a:lstStyle/>
          <a:p>
            <a:r>
              <a:rPr lang="tr-TR" sz="3600" dirty="0" smtClean="0"/>
              <a:t>Atık depo alanında aşağıdaki hususlara uyulur. </a:t>
            </a:r>
          </a:p>
          <a:p>
            <a:pPr>
              <a:buFont typeface="Arial" pitchFamily="34" charset="0"/>
              <a:buChar char="•"/>
            </a:pPr>
            <a:r>
              <a:rPr lang="tr-TR" sz="3600" dirty="0" smtClean="0"/>
              <a:t> Çalışanlar baret ve tabanı takviyeli ayakkabı giyer. </a:t>
            </a:r>
          </a:p>
          <a:p>
            <a:pPr>
              <a:buFont typeface="Arial" pitchFamily="34" charset="0"/>
              <a:buChar char="•"/>
            </a:pPr>
            <a:r>
              <a:rPr lang="tr-TR" sz="3600" dirty="0" smtClean="0"/>
              <a:t> Tesis çalışırken her ay, kapandıktan sonra 6 ayda bir izleme kuyularından ölçüm yapılır. </a:t>
            </a:r>
          </a:p>
          <a:p>
            <a:pPr>
              <a:buFont typeface="Arial" pitchFamily="34" charset="0"/>
              <a:buChar char="•"/>
            </a:pPr>
            <a:r>
              <a:rPr lang="tr-TR" sz="3600" dirty="0" smtClean="0"/>
              <a:t> Depo sahasındaki araçların tekerlekleri, yıkama banyosundan geçirilir. </a:t>
            </a:r>
          </a:p>
        </p:txBody>
      </p:sp>
      <p:sp>
        <p:nvSpPr>
          <p:cNvPr id="3" name="Slayt Numarası Yer Tutucusu 2"/>
          <p:cNvSpPr>
            <a:spLocks noGrp="1"/>
          </p:cNvSpPr>
          <p:nvPr>
            <p:ph type="sldNum" sz="quarter" idx="12"/>
          </p:nvPr>
        </p:nvSpPr>
        <p:spPr/>
        <p:txBody>
          <a:bodyPr/>
          <a:lstStyle/>
          <a:p>
            <a:fld id="{B1DEFA8C-F947-479F-BE07-76B6B3F80BF1}" type="slidenum">
              <a:rPr lang="tr-TR" smtClean="0"/>
              <a:pPr/>
              <a:t>158</a:t>
            </a:fld>
            <a:endParaRPr lang="tr-TR"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55576" y="302359"/>
            <a:ext cx="7776864" cy="6555641"/>
          </a:xfrm>
          <a:prstGeom prst="rect">
            <a:avLst/>
          </a:prstGeom>
        </p:spPr>
        <p:txBody>
          <a:bodyPr wrap="square">
            <a:spAutoFit/>
          </a:bodyPr>
          <a:lstStyle/>
          <a:p>
            <a:r>
              <a:rPr lang="tr-TR" sz="2800" b="1" dirty="0" smtClean="0"/>
              <a:t>2.2.4. Tehlikeli Atıkların Ara Depolanması </a:t>
            </a:r>
          </a:p>
          <a:p>
            <a:r>
              <a:rPr lang="tr-TR" sz="2800" dirty="0" smtClean="0"/>
              <a:t>Tehlikeli Atıkların Kontrolü Yönetmeliği‟</a:t>
            </a:r>
            <a:r>
              <a:rPr lang="tr-TR" sz="2800" dirty="0" err="1" smtClean="0"/>
              <a:t>nde</a:t>
            </a:r>
            <a:r>
              <a:rPr lang="tr-TR" sz="2800" dirty="0" smtClean="0"/>
              <a:t> tanımlanan atıkların geri kazanım ve nihai bertaraf tesislerine ulaştırılmadan önceki miktarı yeterli kapasiteye ulaşıncaya kadar güvenli bir şekilde depolanmasıdır. Nihai bertaraf veya geri kazanım için uygun yer bulunamaması durumunda ya da bertaraf/geri kazanım tesislerine ulaştırılmadan önce atık miktarının yeterli kapasiteye ulaşması amacıyla atıklar ara depolarda depolanabilir. Bu depolarda bekleme süresi 1 yılı aşamaz. Ancak bu süre zorunlu hâllerde Çevre ve Orman Bakanlığı izni ile uzatılabilir. Ara depolama tesisleri için Çevre ve Orman Bakanlığından ön lisans ve lisans alınması zorunludur. </a:t>
            </a:r>
            <a:endParaRPr lang="tr-TR" sz="28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159</a:t>
            </a:fld>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1556792"/>
            <a:ext cx="9144000" cy="3539430"/>
          </a:xfrm>
          <a:prstGeom prst="rect">
            <a:avLst/>
          </a:prstGeom>
        </p:spPr>
        <p:txBody>
          <a:bodyPr wrap="square">
            <a:spAutoFit/>
          </a:bodyPr>
          <a:lstStyle/>
          <a:p>
            <a:r>
              <a:rPr lang="tr-TR" sz="2800" dirty="0" smtClean="0"/>
              <a:t>Atığın</a:t>
            </a:r>
          </a:p>
          <a:p>
            <a:r>
              <a:rPr lang="tr-TR" sz="2800" dirty="0" smtClean="0"/>
              <a:t>– toplanması,</a:t>
            </a:r>
          </a:p>
          <a:p>
            <a:r>
              <a:rPr lang="tr-TR" sz="2800" dirty="0" smtClean="0"/>
              <a:t>– taşınması,</a:t>
            </a:r>
          </a:p>
          <a:p>
            <a:r>
              <a:rPr lang="tr-TR" sz="2800" dirty="0" smtClean="0"/>
              <a:t>– geri kazanılması,</a:t>
            </a:r>
          </a:p>
          <a:p>
            <a:r>
              <a:rPr lang="tr-TR" sz="2800" dirty="0" smtClean="0"/>
              <a:t>– bertaraf edilmesi,</a:t>
            </a:r>
          </a:p>
          <a:p>
            <a:r>
              <a:rPr lang="tr-TR" sz="2800" dirty="0" smtClean="0"/>
              <a:t>– bertaraf sahalarının kapatılma sonrası bakımı ve</a:t>
            </a:r>
          </a:p>
          <a:p>
            <a:r>
              <a:rPr lang="tr-TR" sz="2800" dirty="0" smtClean="0"/>
              <a:t> </a:t>
            </a:r>
            <a:r>
              <a:rPr lang="tr-TR" sz="2800" dirty="0" smtClean="0"/>
              <a:t>bu tür faaliyetlerin gözetim, denetim ve izlenmesi</a:t>
            </a:r>
          </a:p>
          <a:p>
            <a:r>
              <a:rPr lang="tr-TR" sz="2800" dirty="0" smtClean="0"/>
              <a:t>işlemlerini kapsayan bir faaliyetler bütünüdür.</a:t>
            </a:r>
            <a:endParaRPr lang="tr-TR" sz="2800" dirty="0"/>
          </a:p>
        </p:txBody>
      </p:sp>
      <p:sp>
        <p:nvSpPr>
          <p:cNvPr id="3" name="2 Başlık"/>
          <p:cNvSpPr>
            <a:spLocks noGrp="1"/>
          </p:cNvSpPr>
          <p:nvPr>
            <p:ph type="title"/>
          </p:nvPr>
        </p:nvSpPr>
        <p:spPr/>
        <p:txBody>
          <a:bodyPr/>
          <a:lstStyle/>
          <a:p>
            <a:r>
              <a:rPr lang="tr-TR" b="1" dirty="0" smtClean="0"/>
              <a:t>ATIK YÖNETİMİ</a:t>
            </a:r>
            <a:endParaRPr lang="tr-TR" b="1" dirty="0"/>
          </a:p>
        </p:txBody>
      </p:sp>
      <p:sp>
        <p:nvSpPr>
          <p:cNvPr id="4" name="Slayt Numarası Yer Tutucusu 3"/>
          <p:cNvSpPr>
            <a:spLocks noGrp="1"/>
          </p:cNvSpPr>
          <p:nvPr>
            <p:ph type="sldNum" sz="quarter" idx="12"/>
          </p:nvPr>
        </p:nvSpPr>
        <p:spPr/>
        <p:txBody>
          <a:bodyPr/>
          <a:lstStyle/>
          <a:p>
            <a:fld id="{B1DEFA8C-F947-479F-BE07-76B6B3F80BF1}" type="slidenum">
              <a:rPr lang="tr-TR" smtClean="0"/>
              <a:pPr/>
              <a:t>16</a:t>
            </a:fld>
            <a:endParaRPr lang="tr-TR"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827584" y="1305342"/>
            <a:ext cx="7848872" cy="4524315"/>
          </a:xfrm>
          <a:prstGeom prst="rect">
            <a:avLst/>
          </a:prstGeom>
        </p:spPr>
        <p:txBody>
          <a:bodyPr wrap="square">
            <a:spAutoFit/>
          </a:bodyPr>
          <a:lstStyle/>
          <a:p>
            <a:r>
              <a:rPr lang="tr-TR" sz="3600" dirty="0" smtClean="0"/>
              <a:t>Ara depolama ve işleme tesislerinde; </a:t>
            </a:r>
          </a:p>
          <a:p>
            <a:pPr>
              <a:buFont typeface="Arial" pitchFamily="34" charset="0"/>
              <a:buChar char="•"/>
            </a:pPr>
            <a:r>
              <a:rPr lang="tr-TR" sz="3600" dirty="0" smtClean="0"/>
              <a:t> Giriş, depolama ve çalışma kısımları </a:t>
            </a:r>
          </a:p>
          <a:p>
            <a:pPr>
              <a:buFont typeface="Arial" pitchFamily="34" charset="0"/>
              <a:buChar char="•"/>
            </a:pPr>
            <a:r>
              <a:rPr lang="tr-TR" sz="3600" dirty="0" smtClean="0"/>
              <a:t>  Yangın söndürme sistemleri </a:t>
            </a:r>
          </a:p>
          <a:p>
            <a:pPr>
              <a:buFont typeface="Arial" pitchFamily="34" charset="0"/>
              <a:buChar char="•"/>
            </a:pPr>
            <a:r>
              <a:rPr lang="tr-TR" sz="3600" dirty="0" smtClean="0"/>
              <a:t>  Boruların, hazne ve kapların temizlenmesi için temizleme sistemleri </a:t>
            </a:r>
          </a:p>
          <a:p>
            <a:pPr>
              <a:buFont typeface="Arial" pitchFamily="34" charset="0"/>
              <a:buChar char="•"/>
            </a:pPr>
            <a:r>
              <a:rPr lang="tr-TR" sz="3600" dirty="0" smtClean="0"/>
              <a:t> Taşan ve dökülen atıkların toplanması için yeterli absorban, </a:t>
            </a:r>
            <a:r>
              <a:rPr lang="tr-TR" sz="3600" dirty="0" err="1" smtClean="0"/>
              <a:t>nötralizan</a:t>
            </a:r>
            <a:r>
              <a:rPr lang="tr-TR" sz="3600" dirty="0" smtClean="0"/>
              <a:t>, bulunur. </a:t>
            </a:r>
          </a:p>
          <a:p>
            <a:endParaRPr lang="tr-TR" sz="3600" dirty="0" smtClean="0"/>
          </a:p>
        </p:txBody>
      </p:sp>
      <p:sp>
        <p:nvSpPr>
          <p:cNvPr id="2" name="Slayt Numarası Yer Tutucusu 1"/>
          <p:cNvSpPr>
            <a:spLocks noGrp="1"/>
          </p:cNvSpPr>
          <p:nvPr>
            <p:ph type="sldNum" sz="quarter" idx="12"/>
          </p:nvPr>
        </p:nvSpPr>
        <p:spPr/>
        <p:txBody>
          <a:bodyPr/>
          <a:lstStyle/>
          <a:p>
            <a:fld id="{B1DEFA8C-F947-479F-BE07-76B6B3F80BF1}" type="slidenum">
              <a:rPr lang="tr-TR" smtClean="0"/>
              <a:pPr/>
              <a:t>160</a:t>
            </a:fld>
            <a:endParaRPr lang="tr-TR"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755576" y="1268760"/>
            <a:ext cx="7848872" cy="4524315"/>
          </a:xfrm>
          <a:prstGeom prst="rect">
            <a:avLst/>
          </a:prstGeom>
        </p:spPr>
        <p:txBody>
          <a:bodyPr wrap="square">
            <a:spAutoFit/>
          </a:bodyPr>
          <a:lstStyle/>
          <a:p>
            <a:r>
              <a:rPr lang="tr-TR" sz="3600" dirty="0" smtClean="0"/>
              <a:t>Herhangi bir kaza hâlinde derhal müdahale edilebilmesi için atık taşıyan borular ile depolama </a:t>
            </a:r>
            <a:r>
              <a:rPr lang="tr-TR" sz="3600" dirty="0" err="1" smtClean="0"/>
              <a:t>konteynerler</a:t>
            </a:r>
            <a:r>
              <a:rPr lang="tr-TR" sz="3600" dirty="0" smtClean="0"/>
              <a:t> yer üstüne yapılmalıdır. Kirli su kaçağının mümkün olduğu tesis bölgelerinde, kirli suyun yer altına sızmaması ve etrafındaki toprakları kirletmemesi için gerekli sızdırmazlık tedbirleri alınır. </a:t>
            </a:r>
            <a:endParaRPr lang="tr-TR" sz="3600" dirty="0"/>
          </a:p>
        </p:txBody>
      </p:sp>
      <p:sp>
        <p:nvSpPr>
          <p:cNvPr id="2" name="Slayt Numarası Yer Tutucusu 1"/>
          <p:cNvSpPr>
            <a:spLocks noGrp="1"/>
          </p:cNvSpPr>
          <p:nvPr>
            <p:ph type="sldNum" sz="quarter" idx="12"/>
          </p:nvPr>
        </p:nvSpPr>
        <p:spPr/>
        <p:txBody>
          <a:bodyPr/>
          <a:lstStyle/>
          <a:p>
            <a:fld id="{B1DEFA8C-F947-479F-BE07-76B6B3F80BF1}" type="slidenum">
              <a:rPr lang="tr-TR" smtClean="0"/>
              <a:pPr/>
              <a:t>161</a:t>
            </a:fld>
            <a:endParaRPr lang="tr-TR"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99592" y="1196752"/>
            <a:ext cx="7776864" cy="4524315"/>
          </a:xfrm>
          <a:prstGeom prst="rect">
            <a:avLst/>
          </a:prstGeom>
        </p:spPr>
        <p:txBody>
          <a:bodyPr wrap="square">
            <a:spAutoFit/>
          </a:bodyPr>
          <a:lstStyle/>
          <a:p>
            <a:r>
              <a:rPr lang="tr-TR" sz="3600" dirty="0" smtClean="0"/>
              <a:t>Bölgeden atılan yıkama ve benzeri atık sular ayrı toplanır ve 4.9.1988 tarih ve 19919 sayılı Resmî Gazete'de yayımlanan Su Kirliliği Kontrolü Yönetmeliği‟</a:t>
            </a:r>
            <a:r>
              <a:rPr lang="tr-TR" sz="3600" dirty="0" err="1" smtClean="0"/>
              <a:t>nde</a:t>
            </a:r>
            <a:r>
              <a:rPr lang="tr-TR" sz="3600" dirty="0" smtClean="0"/>
              <a:t> yer alan sınır değerlere uygun şekilde arıtılır. Bu tür arıtma tesislerinde üretilen arıtma katıları ve çamurları bu Yönetmelik kapsamında bertaraf edilir. </a:t>
            </a:r>
          </a:p>
        </p:txBody>
      </p:sp>
      <p:sp>
        <p:nvSpPr>
          <p:cNvPr id="3" name="Slayt Numarası Yer Tutucusu 2"/>
          <p:cNvSpPr>
            <a:spLocks noGrp="1"/>
          </p:cNvSpPr>
          <p:nvPr>
            <p:ph type="sldNum" sz="quarter" idx="12"/>
          </p:nvPr>
        </p:nvSpPr>
        <p:spPr/>
        <p:txBody>
          <a:bodyPr/>
          <a:lstStyle/>
          <a:p>
            <a:fld id="{B1DEFA8C-F947-479F-BE07-76B6B3F80BF1}" type="slidenum">
              <a:rPr lang="tr-TR" smtClean="0"/>
              <a:pPr/>
              <a:t>162</a:t>
            </a:fld>
            <a:endParaRPr lang="tr-TR" dirty="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827584" y="1052736"/>
            <a:ext cx="7848872" cy="5016758"/>
          </a:xfrm>
          <a:prstGeom prst="rect">
            <a:avLst/>
          </a:prstGeom>
        </p:spPr>
        <p:txBody>
          <a:bodyPr wrap="square">
            <a:spAutoFit/>
          </a:bodyPr>
          <a:lstStyle/>
          <a:p>
            <a:r>
              <a:rPr lang="tr-TR" sz="3200" dirty="0" smtClean="0"/>
              <a:t>Ara depolama tesisi Bakanlıkça yayımlanan “Tehlikeli Atık Ara Depolama Standartları” kılavuzu çerçevesinde dizayn edilir. </a:t>
            </a:r>
          </a:p>
          <a:p>
            <a:r>
              <a:rPr lang="tr-TR" sz="3200" dirty="0" smtClean="0"/>
              <a:t>Kapların üzerine atığın çeşidi, kaynağı, miktarı ve depolama tarihi ile ilgili bilgiler açık olarak yazılır. </a:t>
            </a:r>
          </a:p>
          <a:p>
            <a:r>
              <a:rPr lang="tr-TR" sz="3200" dirty="0" smtClean="0"/>
              <a:t>Ara depo veya işleme tesislerinin bekletme haznelerinin çürümelere ve aşınmalara dayanıklı olması ve gerekli emniyet ve kontrol sistemlerini ihtiva etmesi zorunludur. </a:t>
            </a:r>
            <a:endParaRPr lang="tr-TR" sz="3200" dirty="0"/>
          </a:p>
        </p:txBody>
      </p:sp>
      <p:sp>
        <p:nvSpPr>
          <p:cNvPr id="2" name="Slayt Numarası Yer Tutucusu 1"/>
          <p:cNvSpPr>
            <a:spLocks noGrp="1"/>
          </p:cNvSpPr>
          <p:nvPr>
            <p:ph type="sldNum" sz="quarter" idx="12"/>
          </p:nvPr>
        </p:nvSpPr>
        <p:spPr/>
        <p:txBody>
          <a:bodyPr/>
          <a:lstStyle/>
          <a:p>
            <a:fld id="{B1DEFA8C-F947-479F-BE07-76B6B3F80BF1}" type="slidenum">
              <a:rPr lang="tr-TR" smtClean="0"/>
              <a:pPr/>
              <a:t>163</a:t>
            </a:fld>
            <a:endParaRPr lang="tr-TR"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55576" y="1124744"/>
            <a:ext cx="7920880" cy="5632311"/>
          </a:xfrm>
          <a:prstGeom prst="rect">
            <a:avLst/>
          </a:prstGeom>
        </p:spPr>
        <p:txBody>
          <a:bodyPr wrap="square">
            <a:spAutoFit/>
          </a:bodyPr>
          <a:lstStyle/>
          <a:p>
            <a:r>
              <a:rPr lang="tr-TR" sz="3600" b="1" dirty="0" smtClean="0"/>
              <a:t>2.2.5. Tehlikeli Atıkların Geçici Depolanması </a:t>
            </a:r>
          </a:p>
          <a:p>
            <a:r>
              <a:rPr lang="tr-TR" sz="3600" dirty="0" smtClean="0"/>
              <a:t>Atıkların ara depolama, geri kazanım ve nihai bertaraf tesislerine ulaştırılmadan ya da tesiste tekrar kullanmadan önce atık üreticisi tarafından tesis içinde, tesis içinde uygun yer bulunmaması durumunda üreticiye ait uygun bir alanda güvenli bir şekilde depolanmasıdır. </a:t>
            </a:r>
          </a:p>
          <a:p>
            <a:endParaRPr lang="tr-TR" sz="3600" dirty="0" smtClean="0"/>
          </a:p>
        </p:txBody>
      </p:sp>
      <p:sp>
        <p:nvSpPr>
          <p:cNvPr id="3" name="Slayt Numarası Yer Tutucusu 2"/>
          <p:cNvSpPr>
            <a:spLocks noGrp="1"/>
          </p:cNvSpPr>
          <p:nvPr>
            <p:ph type="sldNum" sz="quarter" idx="12"/>
          </p:nvPr>
        </p:nvSpPr>
        <p:spPr/>
        <p:txBody>
          <a:bodyPr/>
          <a:lstStyle/>
          <a:p>
            <a:fld id="{B1DEFA8C-F947-479F-BE07-76B6B3F80BF1}" type="slidenum">
              <a:rPr lang="tr-TR" smtClean="0"/>
              <a:pPr/>
              <a:t>164</a:t>
            </a:fld>
            <a:endParaRPr lang="tr-TR" dirty="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827584" y="548680"/>
            <a:ext cx="7848872" cy="5693866"/>
          </a:xfrm>
          <a:prstGeom prst="rect">
            <a:avLst/>
          </a:prstGeom>
        </p:spPr>
        <p:txBody>
          <a:bodyPr wrap="square">
            <a:spAutoFit/>
          </a:bodyPr>
          <a:lstStyle/>
          <a:p>
            <a:r>
              <a:rPr lang="tr-TR" sz="2800" dirty="0" smtClean="0"/>
              <a:t>Geçici depolamada bulunması gereken başlıca özellikler: </a:t>
            </a:r>
          </a:p>
          <a:p>
            <a:pPr>
              <a:buFont typeface="Arial" pitchFamily="34" charset="0"/>
              <a:buChar char="•"/>
            </a:pPr>
            <a:r>
              <a:rPr lang="tr-TR" sz="2800" dirty="0" smtClean="0"/>
              <a:t>Atıklar fabrika sınırları içinde bulunan tesis ve binalardan uzakta olmalı. </a:t>
            </a:r>
          </a:p>
          <a:p>
            <a:pPr>
              <a:buFont typeface="Arial" pitchFamily="34" charset="0"/>
              <a:buChar char="•"/>
            </a:pPr>
            <a:r>
              <a:rPr lang="tr-TR" sz="2800" dirty="0" smtClean="0"/>
              <a:t> Beton saha üzerine yerleştirilmiş sağlam, sızdırmaz, emniyetli ve uluslararası kabul görmüş standartlara uygun </a:t>
            </a:r>
            <a:r>
              <a:rPr lang="tr-TR" sz="2800" dirty="0" err="1" smtClean="0"/>
              <a:t>konteynerler</a:t>
            </a:r>
            <a:r>
              <a:rPr lang="tr-TR" sz="2800" dirty="0" smtClean="0"/>
              <a:t> içinde olmalı. </a:t>
            </a:r>
          </a:p>
          <a:p>
            <a:pPr>
              <a:buFont typeface="Arial" pitchFamily="34" charset="0"/>
              <a:buChar char="•"/>
            </a:pPr>
            <a:r>
              <a:rPr lang="tr-TR" sz="2800" dirty="0" err="1" smtClean="0"/>
              <a:t>Konteynerlerin</a:t>
            </a:r>
            <a:r>
              <a:rPr lang="tr-TR" sz="2800" dirty="0" smtClean="0"/>
              <a:t> üzerinde tehlikeli atık ibaresi, depolanan maddenin miktarı ve depolama tarihi bulunmalı. </a:t>
            </a:r>
          </a:p>
          <a:p>
            <a:pPr>
              <a:buFont typeface="Arial" pitchFamily="34" charset="0"/>
              <a:buChar char="•"/>
            </a:pPr>
            <a:r>
              <a:rPr lang="tr-TR" sz="2800" dirty="0" err="1" smtClean="0"/>
              <a:t>Konteynerler</a:t>
            </a:r>
            <a:r>
              <a:rPr lang="tr-TR" sz="2800" dirty="0" smtClean="0"/>
              <a:t> devamlı kapalı kalmalı. </a:t>
            </a:r>
          </a:p>
          <a:p>
            <a:pPr>
              <a:buFont typeface="Arial" pitchFamily="34" charset="0"/>
              <a:buChar char="•"/>
            </a:pPr>
            <a:r>
              <a:rPr lang="tr-TR" sz="2800" dirty="0" smtClean="0"/>
              <a:t> Atıkları kimyasal reaksiyona girmeyecek şekilde depolanmalı. </a:t>
            </a:r>
          </a:p>
        </p:txBody>
      </p:sp>
      <p:sp>
        <p:nvSpPr>
          <p:cNvPr id="2" name="Slayt Numarası Yer Tutucusu 1"/>
          <p:cNvSpPr>
            <a:spLocks noGrp="1"/>
          </p:cNvSpPr>
          <p:nvPr>
            <p:ph type="sldNum" sz="quarter" idx="12"/>
          </p:nvPr>
        </p:nvSpPr>
        <p:spPr/>
        <p:txBody>
          <a:bodyPr/>
          <a:lstStyle/>
          <a:p>
            <a:fld id="{B1DEFA8C-F947-479F-BE07-76B6B3F80BF1}" type="slidenum">
              <a:rPr lang="tr-TR" smtClean="0"/>
              <a:pPr/>
              <a:t>165</a:t>
            </a:fld>
            <a:endParaRPr lang="tr-TR" dirty="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55576" y="1340768"/>
            <a:ext cx="7920880" cy="4524315"/>
          </a:xfrm>
          <a:prstGeom prst="rect">
            <a:avLst/>
          </a:prstGeom>
        </p:spPr>
        <p:txBody>
          <a:bodyPr wrap="square">
            <a:spAutoFit/>
          </a:bodyPr>
          <a:lstStyle/>
          <a:p>
            <a:r>
              <a:rPr lang="tr-TR" sz="3200" dirty="0" smtClean="0"/>
              <a:t>Ayda bin kilograma kadar atık üreten üretici, biriktirilen atık miktarı altı bin kilogramı geçmemek kaydı ile valilikten izin almaksızın atıklarını arazisinde en fazla yüz seksen gün geçici depolayabilir. Bu durumda herhangi bir tehlike hâlinde arazide önlem alabilmek için en az bir kişiyi görevlendirmekle ve bu kişinin adını, telefonunu valiliğe bildirmekle yükümlüdür. </a:t>
            </a:r>
            <a:endParaRPr lang="tr-TR" sz="32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166</a:t>
            </a:fld>
            <a:endParaRPr lang="tr-TR" dirty="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Slayt Numarası Yer Tutucusu 1"/>
          <p:cNvSpPr>
            <a:spLocks noGrp="1"/>
          </p:cNvSpPr>
          <p:nvPr>
            <p:ph type="sldNum" sz="quarter" idx="12"/>
          </p:nvPr>
        </p:nvSpPr>
        <p:spPr/>
        <p:txBody>
          <a:bodyPr/>
          <a:lstStyle/>
          <a:p>
            <a:fld id="{B1DEFA8C-F947-479F-BE07-76B6B3F80BF1}" type="slidenum">
              <a:rPr lang="tr-TR" smtClean="0"/>
              <a:pPr/>
              <a:t>167</a:t>
            </a:fld>
            <a:endParaRPr lang="tr-TR"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Slayt Numarası Yer Tutucusu 1"/>
          <p:cNvSpPr>
            <a:spLocks noGrp="1"/>
          </p:cNvSpPr>
          <p:nvPr>
            <p:ph type="sldNum" sz="quarter" idx="12"/>
          </p:nvPr>
        </p:nvSpPr>
        <p:spPr/>
        <p:txBody>
          <a:bodyPr/>
          <a:lstStyle/>
          <a:p>
            <a:fld id="{B1DEFA8C-F947-479F-BE07-76B6B3F80BF1}" type="slidenum">
              <a:rPr lang="tr-TR" smtClean="0"/>
              <a:pPr/>
              <a:t>168</a:t>
            </a:fld>
            <a:endParaRPr lang="tr-TR"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Slayt Numarası Yer Tutucusu 1"/>
          <p:cNvSpPr>
            <a:spLocks noGrp="1"/>
          </p:cNvSpPr>
          <p:nvPr>
            <p:ph type="sldNum" sz="quarter" idx="12"/>
          </p:nvPr>
        </p:nvSpPr>
        <p:spPr/>
        <p:txBody>
          <a:bodyPr/>
          <a:lstStyle/>
          <a:p>
            <a:fld id="{B1DEFA8C-F947-479F-BE07-76B6B3F80BF1}" type="slidenum">
              <a:rPr lang="tr-TR" smtClean="0"/>
              <a:pPr/>
              <a:t>169</a:t>
            </a:fld>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67544" y="1628800"/>
            <a:ext cx="8064896" cy="5229200"/>
          </a:xfrm>
          <a:prstGeom prst="rect">
            <a:avLst/>
          </a:prstGeom>
          <a:noFill/>
          <a:ln w="9525">
            <a:noFill/>
            <a:miter lim="800000"/>
            <a:headEnd/>
            <a:tailEnd/>
          </a:ln>
        </p:spPr>
      </p:pic>
      <p:sp>
        <p:nvSpPr>
          <p:cNvPr id="3" name="2 Başlık"/>
          <p:cNvSpPr>
            <a:spLocks noGrp="1"/>
          </p:cNvSpPr>
          <p:nvPr>
            <p:ph type="title"/>
          </p:nvPr>
        </p:nvSpPr>
        <p:spPr/>
        <p:txBody>
          <a:bodyPr/>
          <a:lstStyle/>
          <a:p>
            <a:r>
              <a:rPr lang="tr-TR" b="1" dirty="0" smtClean="0"/>
              <a:t>Atık Yönetimi </a:t>
            </a:r>
            <a:r>
              <a:rPr lang="tr-TR" b="1" dirty="0" err="1" smtClean="0"/>
              <a:t>Hiyerarşişi</a:t>
            </a:r>
            <a:endParaRPr lang="tr-TR" b="1" dirty="0"/>
          </a:p>
        </p:txBody>
      </p:sp>
      <p:sp>
        <p:nvSpPr>
          <p:cNvPr id="2" name="Slayt Numarası Yer Tutucusu 1"/>
          <p:cNvSpPr>
            <a:spLocks noGrp="1"/>
          </p:cNvSpPr>
          <p:nvPr>
            <p:ph type="sldNum" sz="quarter" idx="12"/>
          </p:nvPr>
        </p:nvSpPr>
        <p:spPr/>
        <p:txBody>
          <a:bodyPr/>
          <a:lstStyle/>
          <a:p>
            <a:fld id="{B1DEFA8C-F947-479F-BE07-76B6B3F80BF1}" type="slidenum">
              <a:rPr lang="tr-TR" smtClean="0"/>
              <a:pPr/>
              <a:t>17</a:t>
            </a:fld>
            <a:endParaRPr lang="tr-TR" dirty="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55576" y="1196752"/>
            <a:ext cx="7920880" cy="5078313"/>
          </a:xfrm>
          <a:prstGeom prst="rect">
            <a:avLst/>
          </a:prstGeom>
        </p:spPr>
        <p:txBody>
          <a:bodyPr wrap="square">
            <a:spAutoFit/>
          </a:bodyPr>
          <a:lstStyle/>
          <a:p>
            <a:r>
              <a:rPr lang="tr-TR" sz="3600" dirty="0" smtClean="0"/>
              <a:t>İşleme tabi tutulacak veya geçici olarak depolanacak atıklar, özel yerlerde kap veya hazneler içinde; uygulanacak fiziksel, kimyasal, biyolojik işlemler ve yakma işlemlerine göre ayrı ayrı ve birbiri ile kimyasal reaksiyona girmeyecek şekilde atık kod numarasına göre depolanır.  </a:t>
            </a:r>
          </a:p>
          <a:p>
            <a:endParaRPr lang="tr-TR" sz="3600" dirty="0" smtClean="0"/>
          </a:p>
        </p:txBody>
      </p:sp>
      <p:sp>
        <p:nvSpPr>
          <p:cNvPr id="3" name="Slayt Numarası Yer Tutucusu 2"/>
          <p:cNvSpPr>
            <a:spLocks noGrp="1"/>
          </p:cNvSpPr>
          <p:nvPr>
            <p:ph type="sldNum" sz="quarter" idx="12"/>
          </p:nvPr>
        </p:nvSpPr>
        <p:spPr/>
        <p:txBody>
          <a:bodyPr/>
          <a:lstStyle/>
          <a:p>
            <a:fld id="{B1DEFA8C-F947-479F-BE07-76B6B3F80BF1}" type="slidenum">
              <a:rPr lang="tr-TR" smtClean="0"/>
              <a:pPr/>
              <a:t>170</a:t>
            </a:fld>
            <a:endParaRPr lang="tr-TR"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827584" y="476672"/>
            <a:ext cx="7776864" cy="6186309"/>
          </a:xfrm>
          <a:prstGeom prst="rect">
            <a:avLst/>
          </a:prstGeom>
        </p:spPr>
        <p:txBody>
          <a:bodyPr wrap="square">
            <a:spAutoFit/>
          </a:bodyPr>
          <a:lstStyle/>
          <a:p>
            <a:r>
              <a:rPr lang="tr-TR" sz="3600" b="1" dirty="0" smtClean="0"/>
              <a:t>2.2.6. Sürekli Depolama </a:t>
            </a:r>
          </a:p>
          <a:p>
            <a:r>
              <a:rPr lang="tr-TR" sz="3600" dirty="0" smtClean="0"/>
              <a:t>Terk edilmiş kapalı maden ocaklarında atıkların </a:t>
            </a:r>
            <a:r>
              <a:rPr lang="tr-TR" sz="3600" dirty="0" err="1" smtClean="0"/>
              <a:t>konteynerler</a:t>
            </a:r>
            <a:r>
              <a:rPr lang="tr-TR" sz="3600" dirty="0" smtClean="0"/>
              <a:t> içinde depolanması mümkündür. Bu yöntem ile atığı bertaraf etmek isteyen gerçek veya tüzel kişiler ocağın uygunluğunun belirlenmesi veya tespiti amacıyla üniversite, kurum/ kuruluşa fizibilite raporu hazırlatıp Çevre ve Orman Bakanlığına sunmak ve izin almakla yükümlüdür. </a:t>
            </a:r>
            <a:endParaRPr lang="tr-TR" sz="3600" dirty="0"/>
          </a:p>
        </p:txBody>
      </p:sp>
      <p:sp>
        <p:nvSpPr>
          <p:cNvPr id="2" name="Slayt Numarası Yer Tutucusu 1"/>
          <p:cNvSpPr>
            <a:spLocks noGrp="1"/>
          </p:cNvSpPr>
          <p:nvPr>
            <p:ph type="sldNum" sz="quarter" idx="12"/>
          </p:nvPr>
        </p:nvSpPr>
        <p:spPr/>
        <p:txBody>
          <a:bodyPr/>
          <a:lstStyle/>
          <a:p>
            <a:fld id="{B1DEFA8C-F947-479F-BE07-76B6B3F80BF1}" type="slidenum">
              <a:rPr lang="tr-TR" smtClean="0"/>
              <a:pPr/>
              <a:t>171</a:t>
            </a:fld>
            <a:endParaRPr lang="tr-TR" dirty="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55576" y="908720"/>
            <a:ext cx="7920880" cy="5386090"/>
          </a:xfrm>
          <a:prstGeom prst="rect">
            <a:avLst/>
          </a:prstGeom>
        </p:spPr>
        <p:txBody>
          <a:bodyPr wrap="square">
            <a:spAutoFit/>
          </a:bodyPr>
          <a:lstStyle/>
          <a:p>
            <a:r>
              <a:rPr lang="tr-TR" sz="3600" b="1" dirty="0" smtClean="0">
                <a:latin typeface="+mj-lt"/>
              </a:rPr>
              <a:t>2.2.7. Biyolojik Arıtma Yöntemleri </a:t>
            </a:r>
          </a:p>
          <a:p>
            <a:r>
              <a:rPr lang="tr-TR" sz="2800" dirty="0" smtClean="0"/>
              <a:t>Organik maddelerin bakteri, mantar ve diğer organizmalar yardımıyla parçalanmasıdır. Biyolojik arıtma yöntemleri, atık sudan, yer altı suyundan, sızıntı suyundan ve kirlenmiş topraktan tehlikeli atıkları uzaklaştırmak için verimli ve etkin, maliyetli proseslerdir. Parçalanma </a:t>
            </a:r>
            <a:r>
              <a:rPr lang="tr-TR" sz="2800" dirty="0" err="1" smtClean="0"/>
              <a:t>biyotransformasyon</a:t>
            </a:r>
            <a:r>
              <a:rPr lang="tr-TR" sz="2800" dirty="0" smtClean="0"/>
              <a:t> veya </a:t>
            </a:r>
            <a:r>
              <a:rPr lang="tr-TR" sz="2800" dirty="0" err="1" smtClean="0"/>
              <a:t>mineralizasyon</a:t>
            </a:r>
            <a:r>
              <a:rPr lang="tr-TR" sz="2800" dirty="0" smtClean="0"/>
              <a:t> ile oluşur. </a:t>
            </a:r>
            <a:r>
              <a:rPr lang="tr-TR" sz="2800" dirty="0" err="1" smtClean="0"/>
              <a:t>Biyotrasformasyon</a:t>
            </a:r>
            <a:r>
              <a:rPr lang="tr-TR" sz="2800" dirty="0" smtClean="0"/>
              <a:t>; büyük organik bileşiklerin daha küçük organik bileşiklere dönüşmesidir. </a:t>
            </a:r>
            <a:r>
              <a:rPr lang="tr-TR" sz="2800" dirty="0" err="1" smtClean="0"/>
              <a:t>Mineralizasyon</a:t>
            </a:r>
            <a:r>
              <a:rPr lang="tr-TR" sz="2800" dirty="0" smtClean="0"/>
              <a:t> ise organik moleküllerin tamamen yıkıma uğrayarak hücre kütlesi, CO2, su ve inorganik artıklara dönüşmesidir. </a:t>
            </a:r>
            <a:endParaRPr lang="tr-TR" sz="28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172</a:t>
            </a:fld>
            <a:endParaRPr lang="tr-TR" dirty="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55576" y="980728"/>
            <a:ext cx="7920880" cy="4524315"/>
          </a:xfrm>
          <a:prstGeom prst="rect">
            <a:avLst/>
          </a:prstGeom>
        </p:spPr>
        <p:txBody>
          <a:bodyPr wrap="square">
            <a:spAutoFit/>
          </a:bodyPr>
          <a:lstStyle/>
          <a:p>
            <a:r>
              <a:rPr lang="tr-TR" sz="3600" dirty="0" smtClean="0"/>
              <a:t>Tehlikeli maddeler canlı organizmalara </a:t>
            </a:r>
            <a:r>
              <a:rPr lang="tr-TR" sz="3600" dirty="0" err="1" smtClean="0"/>
              <a:t>toksik</a:t>
            </a:r>
            <a:r>
              <a:rPr lang="tr-TR" sz="3600" dirty="0" smtClean="0"/>
              <a:t> etki gösterir. Tehlikeli organikler, kritik </a:t>
            </a:r>
            <a:r>
              <a:rPr lang="tr-TR" sz="3600" dirty="0" err="1" smtClean="0"/>
              <a:t>derişimlerin</a:t>
            </a:r>
            <a:r>
              <a:rPr lang="tr-TR" sz="3600" dirty="0" smtClean="0"/>
              <a:t> üstüne çıktığında mikroorganizmalar üzerinde </a:t>
            </a:r>
            <a:r>
              <a:rPr lang="tr-TR" sz="3600" dirty="0" err="1" smtClean="0"/>
              <a:t>toksik</a:t>
            </a:r>
            <a:r>
              <a:rPr lang="tr-TR" sz="3600" dirty="0" smtClean="0"/>
              <a:t> etkiye sebep olur. </a:t>
            </a:r>
          </a:p>
          <a:p>
            <a:r>
              <a:rPr lang="tr-TR" sz="3600" dirty="0" smtClean="0"/>
              <a:t>Bu etki, bileşiğin cinsine, </a:t>
            </a:r>
            <a:r>
              <a:rPr lang="tr-TR" sz="3600" dirty="0" err="1" smtClean="0"/>
              <a:t>derişimine</a:t>
            </a:r>
            <a:r>
              <a:rPr lang="tr-TR" sz="3600" dirty="0" smtClean="0"/>
              <a:t>, etkilenme şekline ve mikroorganizma özelliğine bağlıdır. </a:t>
            </a:r>
            <a:endParaRPr lang="tr-TR" sz="36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173</a:t>
            </a:fld>
            <a:endParaRPr lang="tr-TR"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683568" y="1052736"/>
            <a:ext cx="7920880" cy="5016758"/>
          </a:xfrm>
          <a:prstGeom prst="rect">
            <a:avLst/>
          </a:prstGeom>
        </p:spPr>
        <p:txBody>
          <a:bodyPr wrap="square">
            <a:spAutoFit/>
          </a:bodyPr>
          <a:lstStyle/>
          <a:p>
            <a:r>
              <a:rPr lang="tr-TR" sz="4000" dirty="0" smtClean="0"/>
              <a:t>Bununla beraber bir mikroorganizma grubu için tehlikeli olan bir madde, bir diğer mikroorganizma grubu için değerli bir besin kaynağı olabilir. Bu durumda doğru mikroorganizma grubu dağılımı seçildiği takdirde tehlikeli organikler biyolojik olarak arıtılabilir. </a:t>
            </a:r>
            <a:endParaRPr lang="tr-TR" sz="4000" dirty="0"/>
          </a:p>
        </p:txBody>
      </p:sp>
      <p:sp>
        <p:nvSpPr>
          <p:cNvPr id="2" name="Slayt Numarası Yer Tutucusu 1"/>
          <p:cNvSpPr>
            <a:spLocks noGrp="1"/>
          </p:cNvSpPr>
          <p:nvPr>
            <p:ph type="sldNum" sz="quarter" idx="12"/>
          </p:nvPr>
        </p:nvSpPr>
        <p:spPr/>
        <p:txBody>
          <a:bodyPr/>
          <a:lstStyle/>
          <a:p>
            <a:fld id="{B1DEFA8C-F947-479F-BE07-76B6B3F80BF1}" type="slidenum">
              <a:rPr lang="tr-TR" smtClean="0"/>
              <a:pPr/>
              <a:t>174</a:t>
            </a:fld>
            <a:endParaRPr lang="tr-TR" dirty="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55576" y="908720"/>
            <a:ext cx="7920880" cy="5078313"/>
          </a:xfrm>
          <a:prstGeom prst="rect">
            <a:avLst/>
          </a:prstGeom>
        </p:spPr>
        <p:txBody>
          <a:bodyPr wrap="square">
            <a:spAutoFit/>
          </a:bodyPr>
          <a:lstStyle/>
          <a:p>
            <a:r>
              <a:rPr lang="tr-TR" sz="3600" dirty="0" smtClean="0"/>
              <a:t>Genel olarak; mikroorganizmaların spesifik organik kimyasalları ayrıştırma yetenekleri hakkında aşağıdaki yargılara varılabilir. </a:t>
            </a:r>
          </a:p>
          <a:p>
            <a:pPr>
              <a:buFont typeface="Arial" pitchFamily="34" charset="0"/>
              <a:buChar char="•"/>
            </a:pPr>
            <a:r>
              <a:rPr lang="tr-TR" sz="3600" dirty="0" smtClean="0"/>
              <a:t> Düz zincirli alifatik bileşikler biyolojik arıtma proseslerinde kolaylıkla ayrıştırılabilir. </a:t>
            </a:r>
          </a:p>
          <a:p>
            <a:pPr>
              <a:buFont typeface="Arial" pitchFamily="34" charset="0"/>
              <a:buChar char="•"/>
            </a:pPr>
            <a:r>
              <a:rPr lang="tr-TR" sz="3600" dirty="0" smtClean="0"/>
              <a:t> Basit aromatik bileşikler birçok mekanizma ile kolaylıkla ayrıştırılabilir. </a:t>
            </a:r>
          </a:p>
        </p:txBody>
      </p:sp>
      <p:sp>
        <p:nvSpPr>
          <p:cNvPr id="3" name="Slayt Numarası Yer Tutucusu 2"/>
          <p:cNvSpPr>
            <a:spLocks noGrp="1"/>
          </p:cNvSpPr>
          <p:nvPr>
            <p:ph type="sldNum" sz="quarter" idx="12"/>
          </p:nvPr>
        </p:nvSpPr>
        <p:spPr/>
        <p:txBody>
          <a:bodyPr/>
          <a:lstStyle/>
          <a:p>
            <a:fld id="{B1DEFA8C-F947-479F-BE07-76B6B3F80BF1}" type="slidenum">
              <a:rPr lang="tr-TR" smtClean="0"/>
              <a:pPr/>
              <a:t>175</a:t>
            </a:fld>
            <a:endParaRPr lang="tr-TR" dirty="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755576" y="1268760"/>
            <a:ext cx="7920880" cy="4401205"/>
          </a:xfrm>
          <a:prstGeom prst="rect">
            <a:avLst/>
          </a:prstGeom>
        </p:spPr>
        <p:txBody>
          <a:bodyPr wrap="square">
            <a:spAutoFit/>
          </a:bodyPr>
          <a:lstStyle/>
          <a:p>
            <a:pPr>
              <a:buFont typeface="Arial" pitchFamily="34" charset="0"/>
              <a:buChar char="•"/>
            </a:pPr>
            <a:r>
              <a:rPr lang="tr-TR" sz="4000" dirty="0" smtClean="0"/>
              <a:t> PCB gibi klorlu aromatik bileşikler </a:t>
            </a:r>
            <a:r>
              <a:rPr lang="tr-TR" sz="4000" dirty="0" err="1" smtClean="0"/>
              <a:t>yavaşda</a:t>
            </a:r>
            <a:r>
              <a:rPr lang="tr-TR" sz="4000" dirty="0" smtClean="0"/>
              <a:t> olsa ayrıştırılabilir. </a:t>
            </a:r>
          </a:p>
          <a:p>
            <a:pPr>
              <a:buFont typeface="Arial" pitchFamily="34" charset="0"/>
              <a:buChar char="•"/>
            </a:pPr>
            <a:r>
              <a:rPr lang="tr-TR" sz="4000" dirty="0" smtClean="0"/>
              <a:t> Mikroorganizmalar azot ve kükürt içeren bileşiklerden </a:t>
            </a:r>
            <a:r>
              <a:rPr lang="tr-TR" sz="4000" dirty="0" err="1" smtClean="0"/>
              <a:t>nutrient</a:t>
            </a:r>
            <a:r>
              <a:rPr lang="tr-TR" sz="4000" dirty="0" smtClean="0"/>
              <a:t> kaynağı olarak yararlanır.</a:t>
            </a:r>
          </a:p>
          <a:p>
            <a:pPr>
              <a:buFont typeface="Arial" pitchFamily="34" charset="0"/>
              <a:buChar char="•"/>
            </a:pPr>
            <a:r>
              <a:rPr lang="tr-TR" sz="4000" dirty="0" smtClean="0"/>
              <a:t>Alkil ve </a:t>
            </a:r>
            <a:r>
              <a:rPr lang="tr-TR" sz="4000" dirty="0" err="1" smtClean="0"/>
              <a:t>aril</a:t>
            </a:r>
            <a:r>
              <a:rPr lang="tr-TR" sz="4000" dirty="0" smtClean="0"/>
              <a:t> </a:t>
            </a:r>
            <a:r>
              <a:rPr lang="tr-TR" sz="4000" dirty="0" err="1" smtClean="0"/>
              <a:t>sülfonat</a:t>
            </a:r>
            <a:r>
              <a:rPr lang="tr-TR" sz="4000" dirty="0" smtClean="0"/>
              <a:t> zincirleri ve benzerleri yavaş ayrışır. </a:t>
            </a:r>
          </a:p>
        </p:txBody>
      </p:sp>
      <p:sp>
        <p:nvSpPr>
          <p:cNvPr id="2" name="Slayt Numarası Yer Tutucusu 1"/>
          <p:cNvSpPr>
            <a:spLocks noGrp="1"/>
          </p:cNvSpPr>
          <p:nvPr>
            <p:ph type="sldNum" sz="quarter" idx="12"/>
          </p:nvPr>
        </p:nvSpPr>
        <p:spPr/>
        <p:txBody>
          <a:bodyPr/>
          <a:lstStyle/>
          <a:p>
            <a:fld id="{B1DEFA8C-F947-479F-BE07-76B6B3F80BF1}" type="slidenum">
              <a:rPr lang="tr-TR" smtClean="0"/>
              <a:pPr/>
              <a:t>176</a:t>
            </a:fld>
            <a:endParaRPr lang="tr-TR" dirty="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55576" y="1412776"/>
            <a:ext cx="7920880" cy="4401205"/>
          </a:xfrm>
          <a:prstGeom prst="rect">
            <a:avLst/>
          </a:prstGeom>
        </p:spPr>
        <p:txBody>
          <a:bodyPr wrap="square">
            <a:spAutoFit/>
          </a:bodyPr>
          <a:lstStyle/>
          <a:p>
            <a:r>
              <a:rPr lang="tr-TR" sz="4000" b="1" dirty="0" smtClean="0"/>
              <a:t>2.2.8. </a:t>
            </a:r>
            <a:r>
              <a:rPr lang="tr-TR" sz="4000" b="1" dirty="0" err="1" smtClean="0"/>
              <a:t>Fiziko</a:t>
            </a:r>
            <a:r>
              <a:rPr lang="tr-TR" sz="4000" b="1" dirty="0" smtClean="0"/>
              <a:t>-Kimyasal Süreçler </a:t>
            </a:r>
          </a:p>
          <a:p>
            <a:r>
              <a:rPr lang="tr-TR" sz="4000" dirty="0" smtClean="0"/>
              <a:t>Karbon </a:t>
            </a:r>
            <a:r>
              <a:rPr lang="tr-TR" sz="4000" dirty="0" err="1" smtClean="0"/>
              <a:t>adsorpsiyonu</a:t>
            </a:r>
            <a:r>
              <a:rPr lang="tr-TR" sz="4000" dirty="0" smtClean="0"/>
              <a:t>, kimyasal </a:t>
            </a:r>
            <a:r>
              <a:rPr lang="tr-TR" sz="4000" dirty="0" err="1" smtClean="0"/>
              <a:t>oksidasyon</a:t>
            </a:r>
            <a:r>
              <a:rPr lang="tr-TR" sz="4000" dirty="0" smtClean="0"/>
              <a:t>, hava sıyırma, buharla sıyırma, </a:t>
            </a:r>
            <a:r>
              <a:rPr lang="tr-TR" sz="4000" dirty="0" err="1" smtClean="0"/>
              <a:t>membran</a:t>
            </a:r>
            <a:r>
              <a:rPr lang="tr-TR" sz="4000" dirty="0" smtClean="0"/>
              <a:t> prosesleri, toprak buhar </a:t>
            </a:r>
            <a:r>
              <a:rPr lang="tr-TR" sz="4000" dirty="0" err="1" smtClean="0"/>
              <a:t>ekstraksiyonu</a:t>
            </a:r>
            <a:r>
              <a:rPr lang="tr-TR" sz="4000" dirty="0" smtClean="0"/>
              <a:t>, süper kritik akışkanlar ve benzeri yöntemler kullanılır. </a:t>
            </a:r>
            <a:endParaRPr lang="tr-TR" sz="40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177</a:t>
            </a:fld>
            <a:endParaRPr lang="tr-TR"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55576" y="260648"/>
            <a:ext cx="7848872" cy="6001643"/>
          </a:xfrm>
          <a:prstGeom prst="rect">
            <a:avLst/>
          </a:prstGeom>
        </p:spPr>
        <p:txBody>
          <a:bodyPr wrap="square">
            <a:spAutoFit/>
          </a:bodyPr>
          <a:lstStyle/>
          <a:p>
            <a:endParaRPr lang="tr-TR" sz="3200" dirty="0" smtClean="0"/>
          </a:p>
          <a:p>
            <a:r>
              <a:rPr lang="tr-TR" sz="3200" b="1" dirty="0" smtClean="0"/>
              <a:t>Fiziksel Arıtma Yöntemleri: </a:t>
            </a:r>
            <a:r>
              <a:rPr lang="tr-TR" sz="3200" dirty="0" smtClean="0"/>
              <a:t>Fiziksel arıtmanın uygulanabilmesi için öncelikle maddenin fiziksel özelliklerinin (katı, sıvı, gaz, sudaki ve organik </a:t>
            </a:r>
            <a:r>
              <a:rPr lang="tr-TR" sz="3200" dirty="0" err="1" smtClean="0"/>
              <a:t>solventler</a:t>
            </a:r>
            <a:r>
              <a:rPr lang="tr-TR" sz="3200" dirty="0" smtClean="0"/>
              <a:t> ile çözünürlüğü, yoğunluğu, kararsızlığı, kaynama noktası,erime noktası vb.) bilinmesi gerekmektedir. Genelde, fiziksel arıtma üniteleri tehlikeli atığın hacim olarak azaltılması amacıyla kullanılır. Bu nedenle fiziksel arıtma prosesinden çıkan atık hâlâ tehlikeli atık içeriyor olabilir. Bu tehlikeli maddeler uygun bir ayırma tekniği ile ayrılır. </a:t>
            </a:r>
          </a:p>
        </p:txBody>
      </p:sp>
      <p:sp>
        <p:nvSpPr>
          <p:cNvPr id="3" name="Slayt Numarası Yer Tutucusu 2"/>
          <p:cNvSpPr>
            <a:spLocks noGrp="1"/>
          </p:cNvSpPr>
          <p:nvPr>
            <p:ph type="sldNum" sz="quarter" idx="12"/>
          </p:nvPr>
        </p:nvSpPr>
        <p:spPr/>
        <p:txBody>
          <a:bodyPr/>
          <a:lstStyle/>
          <a:p>
            <a:fld id="{B1DEFA8C-F947-479F-BE07-76B6B3F80BF1}" type="slidenum">
              <a:rPr lang="tr-TR" smtClean="0"/>
              <a:pPr/>
              <a:t>178</a:t>
            </a:fld>
            <a:endParaRPr lang="tr-TR" dirty="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83568" y="260648"/>
            <a:ext cx="7848872" cy="6001643"/>
          </a:xfrm>
          <a:prstGeom prst="rect">
            <a:avLst/>
          </a:prstGeom>
        </p:spPr>
        <p:txBody>
          <a:bodyPr wrap="square">
            <a:spAutoFit/>
          </a:bodyPr>
          <a:lstStyle/>
          <a:p>
            <a:endParaRPr lang="tr-TR" sz="3200" dirty="0" smtClean="0"/>
          </a:p>
          <a:p>
            <a:r>
              <a:rPr lang="tr-TR" sz="3200" b="1" dirty="0" smtClean="0"/>
              <a:t>Kimyasal Arıtma Yöntemleri: </a:t>
            </a:r>
            <a:r>
              <a:rPr lang="tr-TR" sz="3200" dirty="0" smtClean="0"/>
              <a:t>Nötralizasyon, kimyasal çöktürme, yükseltgenme / indirgenme, iyon değişimi, elektroliz, su ile tepkime, kimyasal ayırma ve süzme gibi yöntemler kullanılır. </a:t>
            </a:r>
          </a:p>
          <a:p>
            <a:r>
              <a:rPr lang="tr-TR" sz="3200" b="1" dirty="0" err="1" smtClean="0"/>
              <a:t>Solidifikasyon</a:t>
            </a:r>
            <a:r>
              <a:rPr lang="tr-TR" sz="3200" b="1" dirty="0" smtClean="0"/>
              <a:t>/Stabilizasyon: </a:t>
            </a:r>
            <a:r>
              <a:rPr lang="tr-TR" sz="3200" dirty="0" smtClean="0"/>
              <a:t>Kirletici atıkların fiziksel ve/veya kimyasal sabitleştirme yöntemleri kullanılarak daha az toksin madde içeren bir forma ya da daha iyi işlenebilir bir forma dönüştürülmesi amacıyla kullanılan tekniklerdir. </a:t>
            </a:r>
          </a:p>
        </p:txBody>
      </p:sp>
      <p:sp>
        <p:nvSpPr>
          <p:cNvPr id="3" name="Slayt Numarası Yer Tutucusu 2"/>
          <p:cNvSpPr>
            <a:spLocks noGrp="1"/>
          </p:cNvSpPr>
          <p:nvPr>
            <p:ph type="sldNum" sz="quarter" idx="12"/>
          </p:nvPr>
        </p:nvSpPr>
        <p:spPr/>
        <p:txBody>
          <a:bodyPr/>
          <a:lstStyle/>
          <a:p>
            <a:fld id="{B1DEFA8C-F947-479F-BE07-76B6B3F80BF1}" type="slidenum">
              <a:rPr lang="tr-TR" smtClean="0"/>
              <a:pPr/>
              <a:t>179</a:t>
            </a:fld>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2" name="Slayt Numarası Yer Tutucusu 1"/>
          <p:cNvSpPr>
            <a:spLocks noGrp="1"/>
          </p:cNvSpPr>
          <p:nvPr>
            <p:ph type="sldNum" sz="quarter" idx="12"/>
          </p:nvPr>
        </p:nvSpPr>
        <p:spPr/>
        <p:txBody>
          <a:bodyPr/>
          <a:lstStyle/>
          <a:p>
            <a:fld id="{B1DEFA8C-F947-479F-BE07-76B6B3F80BF1}" type="slidenum">
              <a:rPr lang="tr-TR" smtClean="0"/>
              <a:pPr/>
              <a:t>18</a:t>
            </a:fld>
            <a:endParaRPr lang="tr-TR" dirty="0"/>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27584" y="548680"/>
            <a:ext cx="7848872" cy="5509200"/>
          </a:xfrm>
          <a:prstGeom prst="rect">
            <a:avLst/>
          </a:prstGeom>
        </p:spPr>
        <p:txBody>
          <a:bodyPr wrap="square">
            <a:spAutoFit/>
          </a:bodyPr>
          <a:lstStyle/>
          <a:p>
            <a:r>
              <a:rPr lang="tr-TR" sz="3200" dirty="0" smtClean="0"/>
              <a:t>Bu amaçla çimento, uçucu kül, kireç ya da organik polimerler gibi bağlayıcı materyaller kullanılabilir. Stabilizasyon tekniklerinin kullanılmasının en önemli avantajı; atığın fiziksel karakteristiklerini değiştirerek ya da geliştirerek kirliliklerin çözünürlüğünün ve hareketliliklerinin sınırlandırılmasıdır. Ağır metal içeren atıklara kireç ya da sülfat ilavesiyle metal iyonlarının tutulması ve organik atıklara bir </a:t>
            </a:r>
            <a:r>
              <a:rPr lang="tr-TR" sz="3200" dirty="0" err="1" smtClean="0"/>
              <a:t>solvent</a:t>
            </a:r>
            <a:r>
              <a:rPr lang="tr-TR" sz="3200" dirty="0" smtClean="0"/>
              <a:t> ilavesi stabilizasyon tekniklerinin uygulamalarındandır. </a:t>
            </a:r>
            <a:endParaRPr lang="tr-TR" sz="32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180</a:t>
            </a:fld>
            <a:endParaRPr lang="tr-TR" dirty="0"/>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39552" y="260648"/>
            <a:ext cx="2442464" cy="584775"/>
          </a:xfrm>
          <a:prstGeom prst="rect">
            <a:avLst/>
          </a:prstGeom>
        </p:spPr>
        <p:txBody>
          <a:bodyPr wrap="none">
            <a:spAutoFit/>
          </a:bodyPr>
          <a:lstStyle/>
          <a:p>
            <a:r>
              <a:rPr lang="tr-TR" sz="3200" b="1" dirty="0" smtClean="0"/>
              <a:t>2.2.9. Yakma </a:t>
            </a:r>
            <a:endParaRPr lang="tr-TR" sz="3200" dirty="0"/>
          </a:p>
        </p:txBody>
      </p:sp>
      <p:pic>
        <p:nvPicPr>
          <p:cNvPr id="1026" name="Picture 2"/>
          <p:cNvPicPr>
            <a:picLocks noChangeAspect="1" noChangeArrowheads="1"/>
          </p:cNvPicPr>
          <p:nvPr/>
        </p:nvPicPr>
        <p:blipFill>
          <a:blip r:embed="rId2" cstate="print"/>
          <a:srcRect/>
          <a:stretch>
            <a:fillRect/>
          </a:stretch>
        </p:blipFill>
        <p:spPr bwMode="auto">
          <a:xfrm>
            <a:off x="0" y="836712"/>
            <a:ext cx="9144000" cy="6021288"/>
          </a:xfrm>
          <a:prstGeom prst="rect">
            <a:avLst/>
          </a:prstGeom>
          <a:noFill/>
          <a:ln w="9525">
            <a:noFill/>
            <a:miter lim="800000"/>
            <a:headEnd/>
            <a:tailEnd/>
          </a:ln>
        </p:spPr>
      </p:pic>
      <p:sp>
        <p:nvSpPr>
          <p:cNvPr id="3" name="Slayt Numarası Yer Tutucusu 2"/>
          <p:cNvSpPr>
            <a:spLocks noGrp="1"/>
          </p:cNvSpPr>
          <p:nvPr>
            <p:ph type="sldNum" sz="quarter" idx="12"/>
          </p:nvPr>
        </p:nvSpPr>
        <p:spPr/>
        <p:txBody>
          <a:bodyPr/>
          <a:lstStyle/>
          <a:p>
            <a:fld id="{B1DEFA8C-F947-479F-BE07-76B6B3F80BF1}" type="slidenum">
              <a:rPr lang="tr-TR" smtClean="0"/>
              <a:pPr/>
              <a:t>181</a:t>
            </a:fld>
            <a:endParaRPr lang="tr-TR" dirty="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83568" y="1124744"/>
            <a:ext cx="7992888" cy="5016758"/>
          </a:xfrm>
          <a:prstGeom prst="rect">
            <a:avLst/>
          </a:prstGeom>
        </p:spPr>
        <p:txBody>
          <a:bodyPr wrap="square">
            <a:spAutoFit/>
          </a:bodyPr>
          <a:lstStyle/>
          <a:p>
            <a:r>
              <a:rPr lang="tr-TR" sz="3200" dirty="0" smtClean="0"/>
              <a:t>Yakma işlemi; Atıkların Ek Yakıt Olarak Kullanılmasında Uyulacak Genel Kurallar Hakkında Tebliğ (Resmî Gazete : 22.06.2005 tarih ve 25853 sayılı), Tehlikeli Atıkların Kontrolü Yönetmeliği‟</a:t>
            </a:r>
            <a:r>
              <a:rPr lang="tr-TR" sz="3200" dirty="0" err="1" smtClean="0"/>
              <a:t>nin</a:t>
            </a:r>
            <a:r>
              <a:rPr lang="tr-TR" sz="3200" dirty="0" smtClean="0"/>
              <a:t> 15 ve 21 inci maddeleri, Atık Yağların Kontrolü Yönetmeliği‟</a:t>
            </a:r>
            <a:r>
              <a:rPr lang="tr-TR" sz="3200" dirty="0" err="1" smtClean="0"/>
              <a:t>nin</a:t>
            </a:r>
            <a:r>
              <a:rPr lang="tr-TR" sz="3200" dirty="0" smtClean="0"/>
              <a:t> 22 inci maddesi ve Endüstriyel Kaynaklı Hava Kirliliğinin Kontrolü Yönetmeliği‟</a:t>
            </a:r>
            <a:r>
              <a:rPr lang="tr-TR" sz="3200" dirty="0" err="1" smtClean="0"/>
              <a:t>nin</a:t>
            </a:r>
            <a:r>
              <a:rPr lang="tr-TR" sz="3200" dirty="0" smtClean="0"/>
              <a:t> ilgili hükümleri doğrultusunda gerçekleştirilir. </a:t>
            </a:r>
            <a:endParaRPr lang="tr-TR" sz="32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182</a:t>
            </a:fld>
            <a:endParaRPr lang="tr-TR" dirty="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27584" y="1166843"/>
            <a:ext cx="7848872" cy="4524315"/>
          </a:xfrm>
          <a:prstGeom prst="rect">
            <a:avLst/>
          </a:prstGeom>
        </p:spPr>
        <p:txBody>
          <a:bodyPr wrap="square">
            <a:spAutoFit/>
          </a:bodyPr>
          <a:lstStyle/>
          <a:p>
            <a:r>
              <a:rPr lang="tr-TR" sz="3200" dirty="0" smtClean="0"/>
              <a:t>Yakma sonucu en önemli sorunların başında hava kirlenmesi gelmektedir. Yönetmelikteki ölçüm tekniklerine uygun olarak ve kirleticilerin limit değerleri sağlanması durumunda bu teknik uygulanabilir. Baca gazındaki hava kirletici maddelerin konsantrasyonlarının tayini için yapılan ölçümler bütünü temsil edecek şekilde yapılmalıdır. </a:t>
            </a:r>
            <a:endParaRPr lang="tr-TR" sz="32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183</a:t>
            </a:fld>
            <a:endParaRPr lang="tr-TR" dirty="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755576" y="1268760"/>
            <a:ext cx="7920880" cy="4524315"/>
          </a:xfrm>
          <a:prstGeom prst="rect">
            <a:avLst/>
          </a:prstGeom>
        </p:spPr>
        <p:txBody>
          <a:bodyPr wrap="square">
            <a:spAutoFit/>
          </a:bodyPr>
          <a:lstStyle/>
          <a:p>
            <a:r>
              <a:rPr lang="tr-TR" sz="3600" dirty="0" smtClean="0"/>
              <a:t>Tüm kirleticilerin örnekleme ve analiz işlemleri ile otomatik ölçüm sistemlerini kalibre etmek için kullanılan referans ölçme yöntemleri öncelikle CEN (Avrupa Birliği Standartları), bunun mümkün olmaması durumunda diğer uluslararası kabul görmüş standartlar ya da ulusal standartlar doğrultusunda yapılmalıdır. </a:t>
            </a:r>
            <a:endParaRPr lang="tr-TR" sz="3600" dirty="0"/>
          </a:p>
        </p:txBody>
      </p:sp>
      <p:sp>
        <p:nvSpPr>
          <p:cNvPr id="2" name="Slayt Numarası Yer Tutucusu 1"/>
          <p:cNvSpPr>
            <a:spLocks noGrp="1"/>
          </p:cNvSpPr>
          <p:nvPr>
            <p:ph type="sldNum" sz="quarter" idx="12"/>
          </p:nvPr>
        </p:nvSpPr>
        <p:spPr/>
        <p:txBody>
          <a:bodyPr/>
          <a:lstStyle/>
          <a:p>
            <a:fld id="{B1DEFA8C-F947-479F-BE07-76B6B3F80BF1}" type="slidenum">
              <a:rPr lang="tr-TR" smtClean="0"/>
              <a:pPr/>
              <a:t>184</a:t>
            </a:fld>
            <a:endParaRPr lang="tr-TR" dirty="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55576" y="1340768"/>
            <a:ext cx="7920880" cy="4524315"/>
          </a:xfrm>
          <a:prstGeom prst="rect">
            <a:avLst/>
          </a:prstGeom>
        </p:spPr>
        <p:txBody>
          <a:bodyPr wrap="square">
            <a:spAutoFit/>
          </a:bodyPr>
          <a:lstStyle/>
          <a:p>
            <a:r>
              <a:rPr lang="tr-TR" sz="3600" dirty="0" smtClean="0"/>
              <a:t>Atıklar, yakma gemileri aracılığı ile açık denizlerde yakma işlemine tabi tutulur. Başka bir deyişle, yakma tesislerinin kara ortamından açık denizlere taşınmasıdır. Bunda ekonomik avantajlar ve sosyal baskının azalması söz konusu olabilir. Açık denizde yakmanın diğer </a:t>
            </a:r>
            <a:r>
              <a:rPr lang="tr-TR" sz="3600" dirty="0" err="1" smtClean="0"/>
              <a:t>avantajıda</a:t>
            </a:r>
            <a:r>
              <a:rPr lang="tr-TR" sz="3600" dirty="0" smtClean="0"/>
              <a:t> kirleticilerin su ile seyrelmesidir. </a:t>
            </a:r>
            <a:endParaRPr lang="tr-TR" sz="36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185</a:t>
            </a:fld>
            <a:endParaRPr lang="tr-TR" dirty="0"/>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55576" y="1124744"/>
            <a:ext cx="7920880" cy="5078313"/>
          </a:xfrm>
          <a:prstGeom prst="rect">
            <a:avLst/>
          </a:prstGeom>
        </p:spPr>
        <p:txBody>
          <a:bodyPr wrap="square">
            <a:spAutoFit/>
          </a:bodyPr>
          <a:lstStyle/>
          <a:p>
            <a:r>
              <a:rPr lang="tr-TR" sz="3600" dirty="0" smtClean="0"/>
              <a:t>Atıkların Ek Yakıt Olarak Kullanılmasında Uyulacak Genel Kurallar Hakkında Tebliğ gereğince kullanılmış yağlar, lastikler, plastik maddeler, boya artıkları, bazı atık </a:t>
            </a:r>
            <a:r>
              <a:rPr lang="tr-TR" sz="3600" dirty="0" err="1" smtClean="0"/>
              <a:t>solventler</a:t>
            </a:r>
            <a:r>
              <a:rPr lang="tr-TR" sz="3600" dirty="0" smtClean="0"/>
              <a:t> ve Çevre ve Orman Bakanlığının uygun gördüğü atıklar çimento fabrikaları, kireç fabrikaları gibi lisanslı tesislerde ilave yakıt olarak kullanılabilir. </a:t>
            </a:r>
            <a:endParaRPr lang="tr-TR" sz="36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186</a:t>
            </a:fld>
            <a:endParaRPr lang="tr-TR" dirty="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
        <p:nvSpPr>
          <p:cNvPr id="2" name="Slayt Numarası Yer Tutucusu 1"/>
          <p:cNvSpPr>
            <a:spLocks noGrp="1"/>
          </p:cNvSpPr>
          <p:nvPr>
            <p:ph type="sldNum" sz="quarter" idx="12"/>
          </p:nvPr>
        </p:nvSpPr>
        <p:spPr/>
        <p:txBody>
          <a:bodyPr/>
          <a:lstStyle/>
          <a:p>
            <a:fld id="{B1DEFA8C-F947-479F-BE07-76B6B3F80BF1}" type="slidenum">
              <a:rPr lang="tr-TR" smtClean="0"/>
              <a:pPr/>
              <a:t>187</a:t>
            </a:fld>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11560" y="1556793"/>
            <a:ext cx="7992888" cy="4401205"/>
          </a:xfrm>
          <a:prstGeom prst="rect">
            <a:avLst/>
          </a:prstGeom>
        </p:spPr>
        <p:txBody>
          <a:bodyPr wrap="square">
            <a:spAutoFit/>
          </a:bodyPr>
          <a:lstStyle/>
          <a:p>
            <a:r>
              <a:rPr lang="tr-TR" sz="2800" dirty="0" smtClean="0"/>
              <a:t>• Bazı atıkların geri kazanımı ya da işlenmesi konusunda izin bulunmamaktadır. Atığın</a:t>
            </a:r>
          </a:p>
          <a:p>
            <a:r>
              <a:rPr lang="tr-TR" sz="2800" dirty="0" smtClean="0"/>
              <a:t>zorunlu olarak bertaraf edilmesi (yok edilmesi) gerekir.</a:t>
            </a:r>
          </a:p>
          <a:p>
            <a:r>
              <a:rPr lang="tr-TR" sz="2800" dirty="0" smtClean="0"/>
              <a:t>Örnek: Kalıcı organik kirleticiler (</a:t>
            </a:r>
            <a:r>
              <a:rPr lang="tr-TR" sz="2800" dirty="0" err="1" smtClean="0"/>
              <a:t>POPs</a:t>
            </a:r>
            <a:r>
              <a:rPr lang="tr-TR" sz="2800" dirty="0" smtClean="0"/>
              <a:t>).</a:t>
            </a:r>
          </a:p>
          <a:p>
            <a:r>
              <a:rPr lang="tr-TR" sz="2800" dirty="0" smtClean="0"/>
              <a:t>• Bazı atıklar için mevcut koşullar altında geri kazanıma yönelik bir olanak</a:t>
            </a:r>
          </a:p>
          <a:p>
            <a:r>
              <a:rPr lang="tr-TR" sz="2800" dirty="0" smtClean="0"/>
              <a:t>bulunmamaktadır. Atıkların geri kazanımı teknolojinin gelişimine bağlıdır.</a:t>
            </a:r>
          </a:p>
          <a:p>
            <a:r>
              <a:rPr lang="tr-TR" sz="2800" dirty="0" smtClean="0"/>
              <a:t>Örnek: Asbest</a:t>
            </a:r>
            <a:endParaRPr lang="tr-TR" sz="2800" dirty="0"/>
          </a:p>
        </p:txBody>
      </p:sp>
      <p:sp>
        <p:nvSpPr>
          <p:cNvPr id="3" name="2 Başlık"/>
          <p:cNvSpPr>
            <a:spLocks noGrp="1"/>
          </p:cNvSpPr>
          <p:nvPr>
            <p:ph type="title"/>
          </p:nvPr>
        </p:nvSpPr>
        <p:spPr/>
        <p:txBody>
          <a:bodyPr/>
          <a:lstStyle/>
          <a:p>
            <a:r>
              <a:rPr lang="tr-TR" b="1" dirty="0" smtClean="0"/>
              <a:t>Hiyerarşi İstisnaları</a:t>
            </a:r>
            <a:endParaRPr lang="tr-TR" b="1" dirty="0"/>
          </a:p>
        </p:txBody>
      </p:sp>
      <p:sp>
        <p:nvSpPr>
          <p:cNvPr id="4" name="Slayt Numarası Yer Tutucusu 3"/>
          <p:cNvSpPr>
            <a:spLocks noGrp="1"/>
          </p:cNvSpPr>
          <p:nvPr>
            <p:ph type="sldNum" sz="quarter" idx="12"/>
          </p:nvPr>
        </p:nvSpPr>
        <p:spPr/>
        <p:txBody>
          <a:bodyPr/>
          <a:lstStyle/>
          <a:p>
            <a:fld id="{B1DEFA8C-F947-479F-BE07-76B6B3F80BF1}" type="slidenum">
              <a:rPr lang="tr-TR" smtClean="0"/>
              <a:pPr/>
              <a:t>19</a:t>
            </a:fld>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Hp\Desktop\Tehlikeli Atıklar ve Kontrolü\2.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Slayt Numarası Yer Tutucusu 1"/>
          <p:cNvSpPr>
            <a:spLocks noGrp="1"/>
          </p:cNvSpPr>
          <p:nvPr>
            <p:ph type="sldNum" sz="quarter" idx="12"/>
          </p:nvPr>
        </p:nvSpPr>
        <p:spPr/>
        <p:txBody>
          <a:bodyPr/>
          <a:lstStyle/>
          <a:p>
            <a:fld id="{B1DEFA8C-F947-479F-BE07-76B6B3F80BF1}" type="slidenum">
              <a:rPr lang="tr-TR" smtClean="0"/>
              <a:pPr/>
              <a:t>2</a:t>
            </a:fld>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67544" y="1340768"/>
            <a:ext cx="8064896" cy="5262979"/>
          </a:xfrm>
          <a:prstGeom prst="rect">
            <a:avLst/>
          </a:prstGeom>
        </p:spPr>
        <p:txBody>
          <a:bodyPr wrap="square">
            <a:spAutoFit/>
          </a:bodyPr>
          <a:lstStyle/>
          <a:p>
            <a:r>
              <a:rPr lang="tr-TR" sz="2400" dirty="0" smtClean="0"/>
              <a:t>• Atık üretiminin ve atığın zararlılığının önlenmesi ve azaltılması</a:t>
            </a:r>
          </a:p>
          <a:p>
            <a:r>
              <a:rPr lang="tr-TR" sz="2400" dirty="0" smtClean="0"/>
              <a:t>• Atığın geri kazanılması veya enerji kaynağı olarak kullanılması</a:t>
            </a:r>
          </a:p>
          <a:p>
            <a:r>
              <a:rPr lang="tr-TR" sz="2400" dirty="0" smtClean="0"/>
              <a:t>• Çevre ve insan sağlığına zarar vermeyecek yöntem ve proseslerin kullanılması</a:t>
            </a:r>
          </a:p>
          <a:p>
            <a:r>
              <a:rPr lang="tr-TR" sz="2400" dirty="0" smtClean="0"/>
              <a:t>• Atıkların kaynağında ayrı toplanması</a:t>
            </a:r>
          </a:p>
          <a:p>
            <a:r>
              <a:rPr lang="tr-TR" sz="2400" dirty="0" smtClean="0"/>
              <a:t>• Atıkların taşıma lisanslı araçlar ile taşınması</a:t>
            </a:r>
          </a:p>
          <a:p>
            <a:r>
              <a:rPr lang="tr-TR" sz="2400" dirty="0" smtClean="0"/>
              <a:t>• Atıkların lisanslı bir tesis tarafından bertaraf edilmesi veya geri kazanılması</a:t>
            </a:r>
          </a:p>
          <a:p>
            <a:r>
              <a:rPr lang="es-ES" sz="2400" dirty="0" smtClean="0"/>
              <a:t>• Atıkların en yakın ve en uygun tesiste bertaraf edilmesi</a:t>
            </a:r>
          </a:p>
          <a:p>
            <a:r>
              <a:rPr lang="tr-TR" sz="2400" dirty="0" smtClean="0"/>
              <a:t>• Atıkların yetkisiz kişi, kurum/kuruluşlar tarafından toplanmaması</a:t>
            </a:r>
          </a:p>
          <a:p>
            <a:r>
              <a:rPr lang="tr-TR" sz="2400" dirty="0" smtClean="0"/>
              <a:t>• Çevre ile uyumlu teknolojilerin kullanılması</a:t>
            </a:r>
          </a:p>
          <a:p>
            <a:r>
              <a:rPr lang="tr-TR" sz="2400" dirty="0" smtClean="0"/>
              <a:t>• Atıklardan kaynaklanan zararlardan dolayı müteselsil sorumluluk</a:t>
            </a:r>
            <a:endParaRPr lang="tr-TR" sz="2400" dirty="0"/>
          </a:p>
        </p:txBody>
      </p:sp>
      <p:sp>
        <p:nvSpPr>
          <p:cNvPr id="3" name="2 Başlık"/>
          <p:cNvSpPr>
            <a:spLocks noGrp="1"/>
          </p:cNvSpPr>
          <p:nvPr>
            <p:ph type="title"/>
          </p:nvPr>
        </p:nvSpPr>
        <p:spPr>
          <a:xfrm>
            <a:off x="467544" y="0"/>
            <a:ext cx="8229600" cy="1143000"/>
          </a:xfrm>
        </p:spPr>
        <p:txBody>
          <a:bodyPr/>
          <a:lstStyle/>
          <a:p>
            <a:r>
              <a:rPr lang="tr-TR" b="1" dirty="0" smtClean="0"/>
              <a:t>Genel İlkeler</a:t>
            </a:r>
            <a:endParaRPr lang="tr-TR" b="1" dirty="0"/>
          </a:p>
        </p:txBody>
      </p:sp>
      <p:sp>
        <p:nvSpPr>
          <p:cNvPr id="4" name="Slayt Numarası Yer Tutucusu 3"/>
          <p:cNvSpPr>
            <a:spLocks noGrp="1"/>
          </p:cNvSpPr>
          <p:nvPr>
            <p:ph type="sldNum" sz="quarter" idx="12"/>
          </p:nvPr>
        </p:nvSpPr>
        <p:spPr/>
        <p:txBody>
          <a:bodyPr/>
          <a:lstStyle/>
          <a:p>
            <a:fld id="{B1DEFA8C-F947-479F-BE07-76B6B3F80BF1}" type="slidenum">
              <a:rPr lang="tr-TR" smtClean="0"/>
              <a:pPr/>
              <a:t>20</a:t>
            </a:fld>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83568" y="2204864"/>
            <a:ext cx="4572000" cy="4031873"/>
          </a:xfrm>
          <a:prstGeom prst="rect">
            <a:avLst/>
          </a:prstGeom>
        </p:spPr>
        <p:txBody>
          <a:bodyPr>
            <a:spAutoFit/>
          </a:bodyPr>
          <a:lstStyle/>
          <a:p>
            <a:r>
              <a:rPr lang="tr-TR" sz="3200" dirty="0" smtClean="0"/>
              <a:t>• </a:t>
            </a:r>
            <a:r>
              <a:rPr lang="tr-TR" sz="3200" b="1" dirty="0" smtClean="0"/>
              <a:t>Amaç</a:t>
            </a:r>
          </a:p>
          <a:p>
            <a:r>
              <a:rPr lang="tr-TR" sz="3200" dirty="0" smtClean="0"/>
              <a:t>Atıkların oluşumlarından </a:t>
            </a:r>
            <a:r>
              <a:rPr lang="tr-TR" sz="3200" dirty="0" err="1" smtClean="0"/>
              <a:t>bertaraflarına</a:t>
            </a:r>
            <a:r>
              <a:rPr lang="tr-TR" sz="3200" dirty="0" smtClean="0"/>
              <a:t> kadar çevre ve insan sağlığına zarar</a:t>
            </a:r>
          </a:p>
          <a:p>
            <a:r>
              <a:rPr lang="tr-TR" sz="3200" dirty="0" smtClean="0"/>
              <a:t>vermeden yönetimlerinin sağlanmasına yönelik genel esasların</a:t>
            </a:r>
          </a:p>
          <a:p>
            <a:r>
              <a:rPr lang="tr-TR" sz="3200" dirty="0" smtClean="0"/>
              <a:t>belirlenmesi</a:t>
            </a:r>
            <a:endParaRPr lang="tr-TR" sz="3200" dirty="0"/>
          </a:p>
        </p:txBody>
      </p:sp>
      <p:sp>
        <p:nvSpPr>
          <p:cNvPr id="3" name="2 Dikdörtgen"/>
          <p:cNvSpPr/>
          <p:nvPr/>
        </p:nvSpPr>
        <p:spPr>
          <a:xfrm>
            <a:off x="0" y="404664"/>
            <a:ext cx="9144000" cy="584775"/>
          </a:xfrm>
          <a:prstGeom prst="rect">
            <a:avLst/>
          </a:prstGeom>
        </p:spPr>
        <p:txBody>
          <a:bodyPr wrap="square">
            <a:spAutoFit/>
          </a:bodyPr>
          <a:lstStyle/>
          <a:p>
            <a:pPr algn="ctr"/>
            <a:r>
              <a:rPr lang="tr-TR" sz="3200" b="1" dirty="0" smtClean="0"/>
              <a:t>Atık Yönetimi Genel Esaslarına İlişkin Yönetmelik</a:t>
            </a:r>
            <a:endParaRPr lang="tr-TR" sz="3200" dirty="0"/>
          </a:p>
        </p:txBody>
      </p:sp>
      <p:sp>
        <p:nvSpPr>
          <p:cNvPr id="4" name="Slayt Numarası Yer Tutucusu 3"/>
          <p:cNvSpPr>
            <a:spLocks noGrp="1"/>
          </p:cNvSpPr>
          <p:nvPr>
            <p:ph type="sldNum" sz="quarter" idx="12"/>
          </p:nvPr>
        </p:nvSpPr>
        <p:spPr/>
        <p:txBody>
          <a:bodyPr/>
          <a:lstStyle/>
          <a:p>
            <a:fld id="{B1DEFA8C-F947-479F-BE07-76B6B3F80BF1}" type="slidenum">
              <a:rPr lang="tr-TR" smtClean="0"/>
              <a:pPr/>
              <a:t>21</a:t>
            </a:fld>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39552" y="1196752"/>
            <a:ext cx="7848872" cy="3785652"/>
          </a:xfrm>
          <a:prstGeom prst="rect">
            <a:avLst/>
          </a:prstGeom>
        </p:spPr>
        <p:txBody>
          <a:bodyPr wrap="square">
            <a:spAutoFit/>
          </a:bodyPr>
          <a:lstStyle/>
          <a:p>
            <a:r>
              <a:rPr lang="tr-TR" sz="2400" dirty="0" smtClean="0"/>
              <a:t>Atık : Herhangi bir faaliyet sonucunda oluşan, çevreye atılan veya bırakılan EK-1’de yer</a:t>
            </a:r>
          </a:p>
          <a:p>
            <a:r>
              <a:rPr lang="tr-TR" sz="2400" dirty="0" smtClean="0"/>
              <a:t>alan sınıflardaki herhangi bir madde,</a:t>
            </a:r>
          </a:p>
          <a:p>
            <a:r>
              <a:rPr lang="tr-TR" sz="2400" dirty="0" smtClean="0"/>
              <a:t>EK I</a:t>
            </a:r>
          </a:p>
          <a:p>
            <a:r>
              <a:rPr lang="tr-TR" sz="2400" dirty="0" smtClean="0"/>
              <a:t>ATIK SINIFLARI</a:t>
            </a:r>
          </a:p>
          <a:p>
            <a:r>
              <a:rPr lang="tr-TR" sz="2400" dirty="0" smtClean="0"/>
              <a:t>Q1 Aşağıda başka şekilde belirtilmemiş üretim veya tüketim artıkları,</a:t>
            </a:r>
          </a:p>
          <a:p>
            <a:r>
              <a:rPr lang="tr-TR" sz="2400" dirty="0" smtClean="0"/>
              <a:t>Q2 Standart dışı ürünler,</a:t>
            </a:r>
          </a:p>
          <a:p>
            <a:r>
              <a:rPr lang="tr-TR" sz="2400" dirty="0" smtClean="0"/>
              <a:t>Q3 Son </a:t>
            </a:r>
            <a:r>
              <a:rPr lang="tr-TR" sz="2400" dirty="0" err="1" smtClean="0"/>
              <a:t>kullanımsüresi</a:t>
            </a:r>
            <a:r>
              <a:rPr lang="tr-TR" sz="2400" dirty="0" smtClean="0"/>
              <a:t> geçmiş olan ürünler,</a:t>
            </a:r>
          </a:p>
          <a:p>
            <a:endParaRPr lang="tr-TR" sz="2400" dirty="0" smtClean="0"/>
          </a:p>
        </p:txBody>
      </p:sp>
      <p:sp>
        <p:nvSpPr>
          <p:cNvPr id="3" name="Slayt Numarası Yer Tutucusu 2"/>
          <p:cNvSpPr>
            <a:spLocks noGrp="1"/>
          </p:cNvSpPr>
          <p:nvPr>
            <p:ph type="sldNum" sz="quarter" idx="12"/>
          </p:nvPr>
        </p:nvSpPr>
        <p:spPr/>
        <p:txBody>
          <a:bodyPr/>
          <a:lstStyle/>
          <a:p>
            <a:fld id="{B1DEFA8C-F947-479F-BE07-76B6B3F80BF1}" type="slidenum">
              <a:rPr lang="tr-TR" smtClean="0"/>
              <a:pPr/>
              <a:t>22</a:t>
            </a:fld>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683568" y="620688"/>
            <a:ext cx="7632848" cy="5632311"/>
          </a:xfrm>
          <a:prstGeom prst="rect">
            <a:avLst/>
          </a:prstGeom>
        </p:spPr>
        <p:txBody>
          <a:bodyPr wrap="square">
            <a:spAutoFit/>
          </a:bodyPr>
          <a:lstStyle/>
          <a:p>
            <a:r>
              <a:rPr lang="tr-TR" sz="2400" dirty="0" smtClean="0"/>
              <a:t>Q4 Dökülmüş, niteliği bozulmuş ya da yanlış kullanıma maruz kalmış olan maddeler</a:t>
            </a:r>
          </a:p>
          <a:p>
            <a:r>
              <a:rPr lang="tr-TR" sz="2400" dirty="0" smtClean="0"/>
              <a:t>(örneğin, kaza sonucu </a:t>
            </a:r>
            <a:r>
              <a:rPr lang="tr-TR" sz="2400" dirty="0" err="1" smtClean="0"/>
              <a:t>kontamine</a:t>
            </a:r>
            <a:r>
              <a:rPr lang="tr-TR" sz="2400" dirty="0" smtClean="0"/>
              <a:t> olmuş maddeler ve benzeri),</a:t>
            </a:r>
          </a:p>
          <a:p>
            <a:r>
              <a:rPr lang="tr-TR" sz="2400" dirty="0" smtClean="0"/>
              <a:t>Q5 Aktiviteler sonucu </a:t>
            </a:r>
            <a:r>
              <a:rPr lang="tr-TR" sz="2400" dirty="0" err="1" smtClean="0"/>
              <a:t>kontamine</a:t>
            </a:r>
            <a:r>
              <a:rPr lang="tr-TR" sz="2400" dirty="0" smtClean="0"/>
              <a:t> olmuş ya da kirlenmiş maddeler (örneğin, temizleme</a:t>
            </a:r>
          </a:p>
          <a:p>
            <a:r>
              <a:rPr lang="tr-TR" sz="2400" dirty="0" smtClean="0"/>
              <a:t>işlemi atıkları, ambalaj malzemeleri, konteynırlar ve benzeri),</a:t>
            </a:r>
          </a:p>
          <a:p>
            <a:r>
              <a:rPr lang="tr-TR" sz="2400" dirty="0" smtClean="0"/>
              <a:t>Q6 Kullanılmayan kısımlar (örneğin, bozuk piller ve bitik katalizörler ve benzeri)</a:t>
            </a:r>
          </a:p>
          <a:p>
            <a:r>
              <a:rPr lang="tr-TR" sz="2400" dirty="0" smtClean="0"/>
              <a:t>Q7 Yararlı performans gösteremeyen maddeler (örneğin, </a:t>
            </a:r>
            <a:r>
              <a:rPr lang="tr-TR" sz="2400" dirty="0" err="1" smtClean="0"/>
              <a:t>kontamine</a:t>
            </a:r>
            <a:r>
              <a:rPr lang="tr-TR" sz="2400" dirty="0" smtClean="0"/>
              <a:t> olmuş asitler, </a:t>
            </a:r>
            <a:r>
              <a:rPr lang="tr-TR" sz="2400" dirty="0" err="1" smtClean="0"/>
              <a:t>kontamine</a:t>
            </a:r>
            <a:r>
              <a:rPr lang="tr-TR" sz="2400" dirty="0" smtClean="0"/>
              <a:t> olmuş</a:t>
            </a:r>
          </a:p>
          <a:p>
            <a:r>
              <a:rPr lang="tr-TR" sz="2400" dirty="0" smtClean="0"/>
              <a:t>çözücüler, bitik yüzey işlem tuzları ve benzeri),</a:t>
            </a:r>
          </a:p>
          <a:p>
            <a:r>
              <a:rPr lang="tr-TR" sz="2400" dirty="0" smtClean="0"/>
              <a:t>Q8 Endüstriyel işlem kalıntıları (örneğin, cüruflar, dip tortusu ve benzeri),</a:t>
            </a:r>
            <a:endParaRPr lang="tr-TR" sz="2400" dirty="0"/>
          </a:p>
        </p:txBody>
      </p:sp>
      <p:sp>
        <p:nvSpPr>
          <p:cNvPr id="2" name="Slayt Numarası Yer Tutucusu 1"/>
          <p:cNvSpPr>
            <a:spLocks noGrp="1"/>
          </p:cNvSpPr>
          <p:nvPr>
            <p:ph type="sldNum" sz="quarter" idx="12"/>
          </p:nvPr>
        </p:nvSpPr>
        <p:spPr/>
        <p:txBody>
          <a:bodyPr/>
          <a:lstStyle/>
          <a:p>
            <a:fld id="{B1DEFA8C-F947-479F-BE07-76B6B3F80BF1}" type="slidenum">
              <a:rPr lang="tr-TR" smtClean="0"/>
              <a:pPr/>
              <a:t>23</a:t>
            </a:fld>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11560" y="1340768"/>
            <a:ext cx="7848872" cy="3970318"/>
          </a:xfrm>
          <a:prstGeom prst="rect">
            <a:avLst/>
          </a:prstGeom>
        </p:spPr>
        <p:txBody>
          <a:bodyPr wrap="square">
            <a:spAutoFit/>
          </a:bodyPr>
          <a:lstStyle/>
          <a:p>
            <a:r>
              <a:rPr lang="tr-TR" sz="2800" dirty="0" smtClean="0"/>
              <a:t>Q9 Kirliliğin önlenmesi işlemlerinden kaynaklanan kalıntılar (örneğin, yıkama çamurları,</a:t>
            </a:r>
          </a:p>
          <a:p>
            <a:r>
              <a:rPr lang="tr-TR" sz="2800" dirty="0" smtClean="0"/>
              <a:t>filtre tozları, kullanılmış filtreler ve benzeri),</a:t>
            </a:r>
          </a:p>
          <a:p>
            <a:r>
              <a:rPr lang="tr-TR" sz="2800" dirty="0" smtClean="0"/>
              <a:t>Q10 Makine/yüzey işlemleri kalıntıları (örneğin, torna atıkları, frezeleme</a:t>
            </a:r>
          </a:p>
          <a:p>
            <a:r>
              <a:rPr lang="tr-TR" sz="2800" dirty="0" smtClean="0"/>
              <a:t>kırıntıları ve benzeri),</a:t>
            </a:r>
          </a:p>
          <a:p>
            <a:r>
              <a:rPr lang="tr-TR" sz="2800" dirty="0" smtClean="0"/>
              <a:t>Q11 Hammadde çıkarılması ve işlenmesinden kaynaklanan kalıntılar (örneğin, petrol</a:t>
            </a:r>
          </a:p>
          <a:p>
            <a:r>
              <a:rPr lang="tr-TR" sz="2800" dirty="0" smtClean="0"/>
              <a:t>sahası </a:t>
            </a:r>
            <a:r>
              <a:rPr lang="tr-TR" sz="2800" dirty="0" err="1" smtClean="0"/>
              <a:t>slopları</a:t>
            </a:r>
            <a:r>
              <a:rPr lang="tr-TR" sz="2800" dirty="0" smtClean="0"/>
              <a:t>, madencilik atıkları ve benzeri),</a:t>
            </a:r>
          </a:p>
        </p:txBody>
      </p:sp>
      <p:sp>
        <p:nvSpPr>
          <p:cNvPr id="3" name="Slayt Numarası Yer Tutucusu 2"/>
          <p:cNvSpPr>
            <a:spLocks noGrp="1"/>
          </p:cNvSpPr>
          <p:nvPr>
            <p:ph type="sldNum" sz="quarter" idx="12"/>
          </p:nvPr>
        </p:nvSpPr>
        <p:spPr/>
        <p:txBody>
          <a:bodyPr/>
          <a:lstStyle/>
          <a:p>
            <a:fld id="{B1DEFA8C-F947-479F-BE07-76B6B3F80BF1}" type="slidenum">
              <a:rPr lang="tr-TR" smtClean="0"/>
              <a:pPr/>
              <a:t>24</a:t>
            </a:fld>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539552" y="764704"/>
            <a:ext cx="7776864" cy="5262979"/>
          </a:xfrm>
          <a:prstGeom prst="rect">
            <a:avLst/>
          </a:prstGeom>
        </p:spPr>
        <p:txBody>
          <a:bodyPr wrap="square">
            <a:spAutoFit/>
          </a:bodyPr>
          <a:lstStyle/>
          <a:p>
            <a:r>
              <a:rPr lang="tr-TR" sz="2800" dirty="0" smtClean="0"/>
              <a:t>Q12 Saflığı bozulmuş materyaller (örneğin, </a:t>
            </a:r>
            <a:r>
              <a:rPr lang="tr-TR" sz="2800" dirty="0" err="1" smtClean="0"/>
              <a:t>PCB'lerle</a:t>
            </a:r>
            <a:r>
              <a:rPr lang="tr-TR" sz="2800" dirty="0" smtClean="0"/>
              <a:t> </a:t>
            </a:r>
            <a:r>
              <a:rPr lang="tr-TR" sz="2800" dirty="0" err="1" smtClean="0"/>
              <a:t>kontamine</a:t>
            </a:r>
            <a:r>
              <a:rPr lang="tr-TR" sz="2800" dirty="0" smtClean="0"/>
              <a:t> olmuş yağlar vb),</a:t>
            </a:r>
          </a:p>
          <a:p>
            <a:r>
              <a:rPr lang="tr-TR" sz="2800" dirty="0" smtClean="0"/>
              <a:t>Q13 Yasa ile kullanımı yasaklanmış olan ürün, madde ve materyaller,</a:t>
            </a:r>
          </a:p>
          <a:p>
            <a:r>
              <a:rPr lang="tr-TR" sz="2800" dirty="0" smtClean="0"/>
              <a:t>Q14 Sahibi tarafından artık kullanılmayan ürünler (örneğin, tarımsal, evsel, ofis, ticari ve</a:t>
            </a:r>
          </a:p>
          <a:p>
            <a:r>
              <a:rPr lang="tr-TR" sz="2800" dirty="0" smtClean="0"/>
              <a:t>market kalıntıları ve benzeri),</a:t>
            </a:r>
          </a:p>
          <a:p>
            <a:r>
              <a:rPr lang="tr-TR" sz="2800" dirty="0" smtClean="0"/>
              <a:t>Q15 Arazi ıslahı ve iyileştirilmesi faaliyetleri sonucunda ortaya çıkan </a:t>
            </a:r>
            <a:r>
              <a:rPr lang="tr-TR" sz="2800" dirty="0" err="1" smtClean="0"/>
              <a:t>kontamine</a:t>
            </a:r>
            <a:r>
              <a:rPr lang="tr-TR" sz="2800" dirty="0" smtClean="0"/>
              <a:t> olmuş</a:t>
            </a:r>
          </a:p>
          <a:p>
            <a:r>
              <a:rPr lang="tr-TR" sz="2800" dirty="0" smtClean="0"/>
              <a:t>madde, materyal ve ürünler,</a:t>
            </a:r>
          </a:p>
          <a:p>
            <a:r>
              <a:rPr lang="tr-TR" sz="2800" dirty="0" smtClean="0"/>
              <a:t>Q16 Yukarıdaki kategorilerde yer almayan herhangi madde, materyal ve ürünler.</a:t>
            </a:r>
            <a:endParaRPr lang="tr-TR" sz="2800" dirty="0"/>
          </a:p>
        </p:txBody>
      </p:sp>
      <p:sp>
        <p:nvSpPr>
          <p:cNvPr id="2" name="Slayt Numarası Yer Tutucusu 1"/>
          <p:cNvSpPr>
            <a:spLocks noGrp="1"/>
          </p:cNvSpPr>
          <p:nvPr>
            <p:ph type="sldNum" sz="quarter" idx="12"/>
          </p:nvPr>
        </p:nvSpPr>
        <p:spPr/>
        <p:txBody>
          <a:bodyPr/>
          <a:lstStyle/>
          <a:p>
            <a:fld id="{B1DEFA8C-F947-479F-BE07-76B6B3F80BF1}" type="slidenum">
              <a:rPr lang="tr-TR" smtClean="0"/>
              <a:pPr/>
              <a:t>25</a:t>
            </a:fld>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5536" y="908720"/>
            <a:ext cx="7920880" cy="4832092"/>
          </a:xfrm>
          <a:prstGeom prst="rect">
            <a:avLst/>
          </a:prstGeom>
        </p:spPr>
        <p:txBody>
          <a:bodyPr wrap="square">
            <a:spAutoFit/>
          </a:bodyPr>
          <a:lstStyle/>
          <a:p>
            <a:r>
              <a:rPr lang="tr-TR" sz="2800" dirty="0" smtClean="0"/>
              <a:t>Bertaraf : EK-II </a:t>
            </a:r>
            <a:r>
              <a:rPr lang="tr-TR" sz="2800" dirty="0" err="1" smtClean="0"/>
              <a:t>A’da</a:t>
            </a:r>
            <a:r>
              <a:rPr lang="tr-TR" sz="2800" dirty="0" smtClean="0"/>
              <a:t> yer alan işlemlerden herhangi birisi,</a:t>
            </a:r>
          </a:p>
          <a:p>
            <a:r>
              <a:rPr lang="tr-TR" sz="2800" dirty="0" smtClean="0"/>
              <a:t>EK II-A</a:t>
            </a:r>
          </a:p>
          <a:p>
            <a:r>
              <a:rPr lang="tr-TR" sz="2800" dirty="0" smtClean="0"/>
              <a:t>BERTARAF YÖNTEMLERİ</a:t>
            </a:r>
          </a:p>
          <a:p>
            <a:r>
              <a:rPr lang="tr-TR" sz="2800" dirty="0" smtClean="0"/>
              <a:t>D1 Toprağın altında veya üstünde düzenli depolama (ör, düzenli depolama vb),</a:t>
            </a:r>
          </a:p>
          <a:p>
            <a:r>
              <a:rPr lang="tr-TR" sz="2800" dirty="0" smtClean="0"/>
              <a:t>D2 Arazi ıslahı (ör, sıvı veya çamur atıkların toprakta biyolojik bozulmaya uğraması vb),</a:t>
            </a:r>
          </a:p>
          <a:p>
            <a:r>
              <a:rPr lang="tr-TR" sz="2800" dirty="0" smtClean="0"/>
              <a:t>D3 Derine enjeksiyon (ör, pompalanabilir atıkların kuyulara, tuz kayalarına veya doğal olarak</a:t>
            </a:r>
          </a:p>
          <a:p>
            <a:r>
              <a:rPr lang="tr-TR" sz="2800" dirty="0" smtClean="0"/>
              <a:t>bulunan boşluklara enjeksiyonu vb)</a:t>
            </a:r>
          </a:p>
        </p:txBody>
      </p:sp>
      <p:sp>
        <p:nvSpPr>
          <p:cNvPr id="3" name="Slayt Numarası Yer Tutucusu 2"/>
          <p:cNvSpPr>
            <a:spLocks noGrp="1"/>
          </p:cNvSpPr>
          <p:nvPr>
            <p:ph type="sldNum" sz="quarter" idx="12"/>
          </p:nvPr>
        </p:nvSpPr>
        <p:spPr/>
        <p:txBody>
          <a:bodyPr/>
          <a:lstStyle/>
          <a:p>
            <a:fld id="{B1DEFA8C-F947-479F-BE07-76B6B3F80BF1}" type="slidenum">
              <a:rPr lang="tr-TR" smtClean="0"/>
              <a:pPr/>
              <a:t>26</a:t>
            </a:fld>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539552" y="692696"/>
            <a:ext cx="7848872" cy="5693866"/>
          </a:xfrm>
          <a:prstGeom prst="rect">
            <a:avLst/>
          </a:prstGeom>
        </p:spPr>
        <p:txBody>
          <a:bodyPr wrap="square">
            <a:spAutoFit/>
          </a:bodyPr>
          <a:lstStyle/>
          <a:p>
            <a:r>
              <a:rPr lang="tr-TR" sz="2800" dirty="0" smtClean="0"/>
              <a:t>D4 Yüzey doldurma (ör, sıvı ya da çamur atıkların kovuklara, havuzlara ve lagünlere</a:t>
            </a:r>
          </a:p>
          <a:p>
            <a:r>
              <a:rPr lang="tr-TR" sz="2800" dirty="0" smtClean="0"/>
              <a:t>doldurulması vb),</a:t>
            </a:r>
          </a:p>
          <a:p>
            <a:r>
              <a:rPr lang="tr-TR" sz="2800" dirty="0" smtClean="0"/>
              <a:t>D5 Özel mühendislik gerektiren düzenli depolama (çevreden ve </a:t>
            </a:r>
            <a:r>
              <a:rPr lang="tr-TR" sz="2800" dirty="0" err="1" smtClean="0"/>
              <a:t>herbiri</a:t>
            </a:r>
            <a:r>
              <a:rPr lang="tr-TR" sz="2800" dirty="0" smtClean="0"/>
              <a:t> ayrı olarak izole edilmiş</a:t>
            </a:r>
          </a:p>
          <a:p>
            <a:r>
              <a:rPr lang="tr-TR" sz="2800" dirty="0" smtClean="0"/>
              <a:t>ve örtülmüş hücresel depolama vb)</a:t>
            </a:r>
          </a:p>
          <a:p>
            <a:r>
              <a:rPr lang="tr-TR" sz="2800" dirty="0" smtClean="0"/>
              <a:t>D6 Deniz/okyanus hariç bir su kütlesine boşaltım</a:t>
            </a:r>
          </a:p>
          <a:p>
            <a:r>
              <a:rPr lang="tr-TR" sz="2800" dirty="0" smtClean="0"/>
              <a:t>D7 Deniz yatakları dahil deniz/okyanuslara boşaltım</a:t>
            </a:r>
          </a:p>
          <a:p>
            <a:r>
              <a:rPr lang="tr-TR" sz="2800" dirty="0" smtClean="0"/>
              <a:t>D8 D1 ile D7 ve D9 ile D12 arasında verilen işlemlerden herhangi biri yoluyla atılan nihai</a:t>
            </a:r>
          </a:p>
          <a:p>
            <a:r>
              <a:rPr lang="tr-TR" sz="2800" dirty="0" smtClean="0"/>
              <a:t>bileşiklerin veya karışımların oluşmasına neden olan ve bu ekin başka bir yerinde ifade</a:t>
            </a:r>
          </a:p>
          <a:p>
            <a:r>
              <a:rPr lang="tr-TR" sz="2800" dirty="0" smtClean="0"/>
              <a:t>edilmeyen biyolojik işlemler,</a:t>
            </a:r>
          </a:p>
        </p:txBody>
      </p:sp>
      <p:sp>
        <p:nvSpPr>
          <p:cNvPr id="2" name="Slayt Numarası Yer Tutucusu 1"/>
          <p:cNvSpPr>
            <a:spLocks noGrp="1"/>
          </p:cNvSpPr>
          <p:nvPr>
            <p:ph type="sldNum" sz="quarter" idx="12"/>
          </p:nvPr>
        </p:nvSpPr>
        <p:spPr/>
        <p:txBody>
          <a:bodyPr/>
          <a:lstStyle/>
          <a:p>
            <a:fld id="{B1DEFA8C-F947-479F-BE07-76B6B3F80BF1}" type="slidenum">
              <a:rPr lang="tr-TR" smtClean="0"/>
              <a:pPr/>
              <a:t>27</a:t>
            </a:fld>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55576" y="3140968"/>
            <a:ext cx="7560840" cy="1815882"/>
          </a:xfrm>
          <a:prstGeom prst="rect">
            <a:avLst/>
          </a:prstGeom>
        </p:spPr>
        <p:txBody>
          <a:bodyPr wrap="square">
            <a:spAutoFit/>
          </a:bodyPr>
          <a:lstStyle/>
          <a:p>
            <a:r>
              <a:rPr lang="tr-TR" sz="2800" dirty="0" smtClean="0"/>
              <a:t>D10 Yakma (Karada)</a:t>
            </a:r>
          </a:p>
          <a:p>
            <a:r>
              <a:rPr lang="tr-TR" sz="2800" dirty="0" smtClean="0"/>
              <a:t>D11 Yakma (Deniz üstünde)</a:t>
            </a:r>
          </a:p>
          <a:p>
            <a:r>
              <a:rPr lang="tr-TR" sz="2800" dirty="0" smtClean="0"/>
              <a:t>D12 Sürekli depolama (bir madende </a:t>
            </a:r>
            <a:r>
              <a:rPr lang="tr-TR" sz="2800" dirty="0" err="1" smtClean="0"/>
              <a:t>konteynerların</a:t>
            </a:r>
            <a:r>
              <a:rPr lang="tr-TR" sz="2800" dirty="0" smtClean="0"/>
              <a:t> yerleştirilmesi vb)</a:t>
            </a:r>
          </a:p>
        </p:txBody>
      </p:sp>
      <p:sp>
        <p:nvSpPr>
          <p:cNvPr id="3" name="2 Dikdörtgen"/>
          <p:cNvSpPr/>
          <p:nvPr/>
        </p:nvSpPr>
        <p:spPr>
          <a:xfrm>
            <a:off x="683568" y="980728"/>
            <a:ext cx="7704856" cy="2246769"/>
          </a:xfrm>
          <a:prstGeom prst="rect">
            <a:avLst/>
          </a:prstGeom>
        </p:spPr>
        <p:txBody>
          <a:bodyPr wrap="square">
            <a:spAutoFit/>
          </a:bodyPr>
          <a:lstStyle/>
          <a:p>
            <a:r>
              <a:rPr lang="tr-TR" sz="2800" dirty="0" smtClean="0"/>
              <a:t>D9 D1 ile D8 ve D10 ile D12 arasında verilen işlemlerden herhangi biri yoluyla atılan nihai</a:t>
            </a:r>
          </a:p>
          <a:p>
            <a:r>
              <a:rPr lang="tr-TR" sz="2800" dirty="0" smtClean="0"/>
              <a:t>bileşiklerin veya karışımların oluşmasına neden olan fiziksel-kimyasal işlemler (örneğin,</a:t>
            </a:r>
          </a:p>
          <a:p>
            <a:r>
              <a:rPr lang="tr-TR" sz="2800" dirty="0" smtClean="0"/>
              <a:t>buharlaştırma, kurutma, </a:t>
            </a:r>
            <a:r>
              <a:rPr lang="tr-TR" sz="2800" dirty="0" err="1" smtClean="0"/>
              <a:t>kalsinasyon</a:t>
            </a:r>
            <a:r>
              <a:rPr lang="tr-TR" sz="2800" dirty="0" smtClean="0"/>
              <a:t> vb),</a:t>
            </a:r>
          </a:p>
        </p:txBody>
      </p:sp>
      <p:sp>
        <p:nvSpPr>
          <p:cNvPr id="4" name="Slayt Numarası Yer Tutucusu 3"/>
          <p:cNvSpPr>
            <a:spLocks noGrp="1"/>
          </p:cNvSpPr>
          <p:nvPr>
            <p:ph type="sldNum" sz="quarter" idx="12"/>
          </p:nvPr>
        </p:nvSpPr>
        <p:spPr/>
        <p:txBody>
          <a:bodyPr/>
          <a:lstStyle/>
          <a:p>
            <a:fld id="{B1DEFA8C-F947-479F-BE07-76B6B3F80BF1}" type="slidenum">
              <a:rPr lang="tr-TR" smtClean="0"/>
              <a:pPr/>
              <a:t>28</a:t>
            </a:fld>
            <a:endParaRPr lang="tr-T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539552" y="1052736"/>
            <a:ext cx="7704856" cy="4401205"/>
          </a:xfrm>
          <a:prstGeom prst="rect">
            <a:avLst/>
          </a:prstGeom>
        </p:spPr>
        <p:txBody>
          <a:bodyPr wrap="square">
            <a:spAutoFit/>
          </a:bodyPr>
          <a:lstStyle/>
          <a:p>
            <a:r>
              <a:rPr lang="tr-TR" sz="2800" dirty="0" smtClean="0"/>
              <a:t>D13 D1 ila D12 arasında belirtilen işlemlerden herhangi birine tabi tutulmadan önce harmanlama</a:t>
            </a:r>
          </a:p>
          <a:p>
            <a:r>
              <a:rPr lang="tr-TR" sz="2800" dirty="0" smtClean="0"/>
              <a:t>veya karıştırma,</a:t>
            </a:r>
          </a:p>
          <a:p>
            <a:r>
              <a:rPr lang="tr-TR" sz="2800" dirty="0" smtClean="0"/>
              <a:t>D14 D1 ila D13 arasında belirtilen işlemlerden herhangi birine tabi tutulmadan önce yeniden</a:t>
            </a:r>
          </a:p>
          <a:p>
            <a:r>
              <a:rPr lang="tr-TR" sz="2800" dirty="0" smtClean="0"/>
              <a:t>ambalajlama,</a:t>
            </a:r>
          </a:p>
          <a:p>
            <a:r>
              <a:rPr lang="tr-TR" sz="2800" dirty="0" smtClean="0"/>
              <a:t>D15 D1 ila D14 arasında belirtilen işlemlerden herhangi birine tabi tutuluncaya kadar depolama</a:t>
            </a:r>
          </a:p>
          <a:p>
            <a:r>
              <a:rPr lang="tr-TR" sz="2800" dirty="0" smtClean="0"/>
              <a:t>(atığın üretildiği alan içinde geçici depolama, toplama hariç)</a:t>
            </a:r>
            <a:endParaRPr lang="tr-TR" sz="2800" dirty="0"/>
          </a:p>
        </p:txBody>
      </p:sp>
      <p:sp>
        <p:nvSpPr>
          <p:cNvPr id="2" name="Slayt Numarası Yer Tutucusu 1"/>
          <p:cNvSpPr>
            <a:spLocks noGrp="1"/>
          </p:cNvSpPr>
          <p:nvPr>
            <p:ph type="sldNum" sz="quarter" idx="12"/>
          </p:nvPr>
        </p:nvSpPr>
        <p:spPr/>
        <p:txBody>
          <a:bodyPr/>
          <a:lstStyle/>
          <a:p>
            <a:fld id="{B1DEFA8C-F947-479F-BE07-76B6B3F80BF1}" type="slidenum">
              <a:rPr lang="tr-TR" smtClean="0"/>
              <a:pPr/>
              <a:t>29</a:t>
            </a:fld>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TEHLİKELİ ATIK</a:t>
            </a:r>
            <a:endParaRPr lang="tr-TR" dirty="0"/>
          </a:p>
        </p:txBody>
      </p:sp>
      <p:sp>
        <p:nvSpPr>
          <p:cNvPr id="3" name="İçerik Yer Tutucusu 2"/>
          <p:cNvSpPr>
            <a:spLocks noGrp="1"/>
          </p:cNvSpPr>
          <p:nvPr>
            <p:ph idx="1"/>
          </p:nvPr>
        </p:nvSpPr>
        <p:spPr/>
        <p:txBody>
          <a:bodyPr>
            <a:normAutofit/>
          </a:bodyPr>
          <a:lstStyle/>
          <a:p>
            <a:r>
              <a:rPr lang="tr-TR" sz="4800" dirty="0"/>
              <a:t>Sanayiden ve çeşitli üretim tesislerinde ortaya çıkan insan ve çevre sağlığına zarar verecek olan </a:t>
            </a:r>
            <a:r>
              <a:rPr lang="tr-TR" sz="4800" dirty="0" smtClean="0"/>
              <a:t>atıklara tehlikeli </a:t>
            </a:r>
            <a:r>
              <a:rPr lang="tr-TR" sz="4800" dirty="0"/>
              <a:t>atıklar’ denir. Örneğin; pil, boya, akü ve çeşitli kimyasallar.</a:t>
            </a:r>
          </a:p>
        </p:txBody>
      </p:sp>
      <p:sp>
        <p:nvSpPr>
          <p:cNvPr id="4" name="Slayt Numarası Yer Tutucusu 3"/>
          <p:cNvSpPr>
            <a:spLocks noGrp="1"/>
          </p:cNvSpPr>
          <p:nvPr>
            <p:ph type="sldNum" sz="quarter" idx="12"/>
          </p:nvPr>
        </p:nvSpPr>
        <p:spPr/>
        <p:txBody>
          <a:bodyPr/>
          <a:lstStyle/>
          <a:p>
            <a:fld id="{B1DEFA8C-F947-479F-BE07-76B6B3F80BF1}" type="slidenum">
              <a:rPr lang="tr-TR" smtClean="0"/>
              <a:pPr/>
              <a:t>3</a:t>
            </a:fld>
            <a:endParaRPr lang="tr-TR" dirty="0"/>
          </a:p>
        </p:txBody>
      </p:sp>
    </p:spTree>
    <p:extLst>
      <p:ext uri="{BB962C8B-B14F-4D97-AF65-F5344CB8AC3E}">
        <p14:creationId xmlns:p14="http://schemas.microsoft.com/office/powerpoint/2010/main" val="1590135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83568" y="302359"/>
            <a:ext cx="7560840" cy="6555641"/>
          </a:xfrm>
          <a:prstGeom prst="rect">
            <a:avLst/>
          </a:prstGeom>
        </p:spPr>
        <p:txBody>
          <a:bodyPr wrap="square">
            <a:spAutoFit/>
          </a:bodyPr>
          <a:lstStyle/>
          <a:p>
            <a:r>
              <a:rPr lang="da-DK" sz="2800" dirty="0" smtClean="0"/>
              <a:t>Geri kazanım : EK-II B’de yer alan işlemlerden herhangi birisi,</a:t>
            </a:r>
          </a:p>
          <a:p>
            <a:r>
              <a:rPr lang="tr-TR" sz="2800" dirty="0" smtClean="0"/>
              <a:t>EK II-B</a:t>
            </a:r>
          </a:p>
          <a:p>
            <a:r>
              <a:rPr lang="tr-TR" sz="2800" dirty="0" smtClean="0"/>
              <a:t>GERİ KAZANIM İŞLEMLERİ</a:t>
            </a:r>
          </a:p>
          <a:p>
            <a:r>
              <a:rPr lang="tr-TR" sz="2800" dirty="0" smtClean="0"/>
              <a:t>R1 Enerji üretimi amacıyla başlıca yakıt olarak veya başka şekillerde kullanma</a:t>
            </a:r>
          </a:p>
          <a:p>
            <a:r>
              <a:rPr lang="tr-TR" sz="2800" dirty="0" smtClean="0"/>
              <a:t>R2 </a:t>
            </a:r>
            <a:r>
              <a:rPr lang="tr-TR" sz="2800" dirty="0" err="1" smtClean="0"/>
              <a:t>Solvent</a:t>
            </a:r>
            <a:r>
              <a:rPr lang="tr-TR" sz="2800" dirty="0" smtClean="0"/>
              <a:t> (çözücü) ıslahı/yeniden üretimi,</a:t>
            </a:r>
          </a:p>
          <a:p>
            <a:r>
              <a:rPr lang="tr-TR" sz="2800" dirty="0" smtClean="0"/>
              <a:t>R3 </a:t>
            </a:r>
            <a:r>
              <a:rPr lang="tr-TR" sz="2800" dirty="0" err="1" smtClean="0"/>
              <a:t>Solvent</a:t>
            </a:r>
            <a:r>
              <a:rPr lang="tr-TR" sz="2800" dirty="0" smtClean="0"/>
              <a:t> olarak kullanılmayan organik maddelerin ıslahı/geri dönüşümü (</a:t>
            </a:r>
            <a:r>
              <a:rPr lang="tr-TR" sz="2800" dirty="0" err="1" smtClean="0"/>
              <a:t>kompost</a:t>
            </a:r>
            <a:r>
              <a:rPr lang="tr-TR" sz="2800" dirty="0" smtClean="0"/>
              <a:t> ve</a:t>
            </a:r>
          </a:p>
          <a:p>
            <a:r>
              <a:rPr lang="tr-TR" sz="2800" dirty="0" smtClean="0"/>
              <a:t>diğer biyolojik dönüşüm prosesleri dahil)</a:t>
            </a:r>
          </a:p>
          <a:p>
            <a:r>
              <a:rPr lang="tr-TR" sz="2800" dirty="0" smtClean="0"/>
              <a:t>R4 Metallerin ve metal bileşiklerinin ıslahı/geri dönüşümü,</a:t>
            </a:r>
          </a:p>
          <a:p>
            <a:r>
              <a:rPr lang="tr-TR" sz="2800" dirty="0" smtClean="0"/>
              <a:t>R5 Diğer anorganik malzemelerin ıslahı/geri dönüşümü,</a:t>
            </a:r>
          </a:p>
          <a:p>
            <a:r>
              <a:rPr lang="tr-TR" sz="2800" dirty="0" smtClean="0"/>
              <a:t>R6 Asitlerin veya bazların yeniden üretimi,</a:t>
            </a:r>
          </a:p>
        </p:txBody>
      </p:sp>
      <p:sp>
        <p:nvSpPr>
          <p:cNvPr id="3" name="Slayt Numarası Yer Tutucusu 2"/>
          <p:cNvSpPr>
            <a:spLocks noGrp="1"/>
          </p:cNvSpPr>
          <p:nvPr>
            <p:ph type="sldNum" sz="quarter" idx="12"/>
          </p:nvPr>
        </p:nvSpPr>
        <p:spPr/>
        <p:txBody>
          <a:bodyPr/>
          <a:lstStyle/>
          <a:p>
            <a:fld id="{B1DEFA8C-F947-479F-BE07-76B6B3F80BF1}" type="slidenum">
              <a:rPr lang="tr-TR" smtClean="0"/>
              <a:pPr/>
              <a:t>30</a:t>
            </a:fld>
            <a:endParaRPr lang="tr-T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27584" y="1028343"/>
            <a:ext cx="7632848" cy="2677656"/>
          </a:xfrm>
          <a:prstGeom prst="rect">
            <a:avLst/>
          </a:prstGeom>
        </p:spPr>
        <p:txBody>
          <a:bodyPr wrap="square">
            <a:spAutoFit/>
          </a:bodyPr>
          <a:lstStyle/>
          <a:p>
            <a:r>
              <a:rPr lang="tr-TR" sz="2800" dirty="0" smtClean="0"/>
              <a:t>R7 Kirliliğin azaltılması için kullanılan parçaların (bileşenlerin) geri kazanımı,</a:t>
            </a:r>
          </a:p>
          <a:p>
            <a:r>
              <a:rPr lang="tr-TR" sz="2800" dirty="0" smtClean="0"/>
              <a:t>R8 Katalizör parçalarının (bileşenlerinin) geri kazanımı,</a:t>
            </a:r>
          </a:p>
          <a:p>
            <a:r>
              <a:rPr lang="tr-TR" sz="2800" dirty="0" smtClean="0"/>
              <a:t>R9 Yağların yeniden rafine edilmesi veya diğer tekrar kullanımları,</a:t>
            </a:r>
          </a:p>
        </p:txBody>
      </p:sp>
      <p:sp>
        <p:nvSpPr>
          <p:cNvPr id="3" name="Slayt Numarası Yer Tutucusu 2"/>
          <p:cNvSpPr>
            <a:spLocks noGrp="1"/>
          </p:cNvSpPr>
          <p:nvPr>
            <p:ph type="sldNum" sz="quarter" idx="12"/>
          </p:nvPr>
        </p:nvSpPr>
        <p:spPr/>
        <p:txBody>
          <a:bodyPr/>
          <a:lstStyle/>
          <a:p>
            <a:fld id="{B1DEFA8C-F947-479F-BE07-76B6B3F80BF1}" type="slidenum">
              <a:rPr lang="tr-TR" smtClean="0"/>
              <a:pPr/>
              <a:t>31</a:t>
            </a:fld>
            <a:endParaRPr lang="tr-T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755576" y="1124744"/>
            <a:ext cx="7560840" cy="4832092"/>
          </a:xfrm>
          <a:prstGeom prst="rect">
            <a:avLst/>
          </a:prstGeom>
        </p:spPr>
        <p:txBody>
          <a:bodyPr wrap="square">
            <a:spAutoFit/>
          </a:bodyPr>
          <a:lstStyle/>
          <a:p>
            <a:r>
              <a:rPr lang="tr-TR" sz="2800" dirty="0" smtClean="0"/>
              <a:t>R10 Ekolojik iyileştirme veya tarımcılık yararına sonuç verecek arazi ıslahı,</a:t>
            </a:r>
          </a:p>
          <a:p>
            <a:r>
              <a:rPr lang="tr-TR" sz="2800" dirty="0" smtClean="0"/>
              <a:t>R11 R1 ila R10 arasındaki işlemlerden elde edilecek atıkların kullanımı,</a:t>
            </a:r>
          </a:p>
          <a:p>
            <a:r>
              <a:rPr lang="tr-TR" sz="2800" dirty="0" smtClean="0"/>
              <a:t>R12 Atıkların R1 ila R11 arasındaki işlemlerden herhangi birine tabi tutulmak üzere</a:t>
            </a:r>
          </a:p>
          <a:p>
            <a:r>
              <a:rPr lang="tr-TR" sz="2800" dirty="0" smtClean="0"/>
              <a:t>değişimi,</a:t>
            </a:r>
          </a:p>
          <a:p>
            <a:r>
              <a:rPr lang="tr-TR" sz="2800" dirty="0" smtClean="0"/>
              <a:t>R13 R1 ila R12 arasında belirtilen işlemlerden herhangi birine tabi tutuluncaya kadar</a:t>
            </a:r>
          </a:p>
          <a:p>
            <a:r>
              <a:rPr lang="tr-TR" sz="2800" dirty="0" smtClean="0"/>
              <a:t>atıkların depolanması (atığın üretildiği alan içinde geçici depolama, toplama hariç)</a:t>
            </a:r>
            <a:endParaRPr lang="tr-TR" sz="2800" dirty="0"/>
          </a:p>
        </p:txBody>
      </p:sp>
      <p:sp>
        <p:nvSpPr>
          <p:cNvPr id="2" name="Slayt Numarası Yer Tutucusu 1"/>
          <p:cNvSpPr>
            <a:spLocks noGrp="1"/>
          </p:cNvSpPr>
          <p:nvPr>
            <p:ph type="sldNum" sz="quarter" idx="12"/>
          </p:nvPr>
        </p:nvSpPr>
        <p:spPr/>
        <p:txBody>
          <a:bodyPr/>
          <a:lstStyle/>
          <a:p>
            <a:fld id="{B1DEFA8C-F947-479F-BE07-76B6B3F80BF1}" type="slidenum">
              <a:rPr lang="tr-TR" smtClean="0"/>
              <a:pPr/>
              <a:t>32</a:t>
            </a:fld>
            <a:endParaRPr lang="tr-T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83568" y="1997839"/>
            <a:ext cx="7632848" cy="3970318"/>
          </a:xfrm>
          <a:prstGeom prst="rect">
            <a:avLst/>
          </a:prstGeom>
        </p:spPr>
        <p:txBody>
          <a:bodyPr wrap="square">
            <a:spAutoFit/>
          </a:bodyPr>
          <a:lstStyle/>
          <a:p>
            <a:r>
              <a:rPr lang="tr-TR" sz="2800" dirty="0" smtClean="0"/>
              <a:t>• Atık Yönetimi Genel Esaslarına İlişkin Yönetmelik</a:t>
            </a:r>
          </a:p>
          <a:p>
            <a:r>
              <a:rPr lang="tr-TR" sz="2800" dirty="0" smtClean="0"/>
              <a:t>(05.07.2008 tarih ve 26927 sayılı Resmi Gazete)</a:t>
            </a:r>
          </a:p>
          <a:p>
            <a:r>
              <a:rPr lang="tr-TR" sz="2800" dirty="0" smtClean="0"/>
              <a:t>• Ek-IV Atık Listesi</a:t>
            </a:r>
          </a:p>
          <a:p>
            <a:r>
              <a:rPr lang="tr-TR" sz="2800" dirty="0" smtClean="0"/>
              <a:t>• Sınıflandırma Türü: Atıkların kaynağı, oluşumları ve özelliklerine göre</a:t>
            </a:r>
          </a:p>
          <a:p>
            <a:r>
              <a:rPr lang="tr-TR" sz="2800" dirty="0" smtClean="0"/>
              <a:t>• 20 Bölüm</a:t>
            </a:r>
          </a:p>
          <a:p>
            <a:r>
              <a:rPr lang="tr-TR" sz="2800" dirty="0" smtClean="0"/>
              <a:t>• 839 Atık Kodu</a:t>
            </a:r>
          </a:p>
          <a:p>
            <a:r>
              <a:rPr lang="tr-TR" sz="2800" dirty="0" smtClean="0"/>
              <a:t>– 405 Tehlikeli Atık</a:t>
            </a:r>
          </a:p>
          <a:p>
            <a:r>
              <a:rPr lang="tr-TR" sz="2800" dirty="0" smtClean="0"/>
              <a:t>– 434 Tehlikesiz Atık</a:t>
            </a:r>
            <a:endParaRPr lang="tr-TR" sz="2800" dirty="0"/>
          </a:p>
        </p:txBody>
      </p:sp>
      <p:sp>
        <p:nvSpPr>
          <p:cNvPr id="3" name="2 Dikdörtgen"/>
          <p:cNvSpPr/>
          <p:nvPr/>
        </p:nvSpPr>
        <p:spPr>
          <a:xfrm>
            <a:off x="683568" y="836712"/>
            <a:ext cx="2897268" cy="830997"/>
          </a:xfrm>
          <a:prstGeom prst="rect">
            <a:avLst/>
          </a:prstGeom>
        </p:spPr>
        <p:txBody>
          <a:bodyPr wrap="none">
            <a:spAutoFit/>
          </a:bodyPr>
          <a:lstStyle/>
          <a:p>
            <a:r>
              <a:rPr lang="tr-TR" sz="4800" b="1" dirty="0" smtClean="0"/>
              <a:t>Atık Listesi</a:t>
            </a:r>
            <a:endParaRPr lang="tr-TR" sz="4800" dirty="0"/>
          </a:p>
        </p:txBody>
      </p:sp>
      <p:sp>
        <p:nvSpPr>
          <p:cNvPr id="4" name="Slayt Numarası Yer Tutucusu 3"/>
          <p:cNvSpPr>
            <a:spLocks noGrp="1"/>
          </p:cNvSpPr>
          <p:nvPr>
            <p:ph type="sldNum" sz="quarter" idx="12"/>
          </p:nvPr>
        </p:nvSpPr>
        <p:spPr/>
        <p:txBody>
          <a:bodyPr/>
          <a:lstStyle/>
          <a:p>
            <a:fld id="{B1DEFA8C-F947-479F-BE07-76B6B3F80BF1}" type="slidenum">
              <a:rPr lang="tr-TR" smtClean="0"/>
              <a:pPr/>
              <a:t>33</a:t>
            </a:fld>
            <a:endParaRPr lang="tr-T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11560" y="1124744"/>
            <a:ext cx="7488832" cy="4524315"/>
          </a:xfrm>
          <a:prstGeom prst="rect">
            <a:avLst/>
          </a:prstGeom>
        </p:spPr>
        <p:txBody>
          <a:bodyPr wrap="square">
            <a:spAutoFit/>
          </a:bodyPr>
          <a:lstStyle/>
          <a:p>
            <a:r>
              <a:rPr lang="tr-TR" sz="3200" dirty="0" smtClean="0"/>
              <a:t>Atık kodu 20 bölümden oluşur</a:t>
            </a:r>
          </a:p>
          <a:p>
            <a:r>
              <a:rPr lang="tr-TR" sz="3200" dirty="0" smtClean="0"/>
              <a:t>• Bölüm 1 - 12, 17 - 19 Kaynağa dayanır (endüstriyel işyeri branşı)</a:t>
            </a:r>
          </a:p>
          <a:p>
            <a:r>
              <a:rPr lang="tr-TR" sz="3200" dirty="0" smtClean="0"/>
              <a:t>• Bölüm 6 - 7 İşleme dayalı</a:t>
            </a:r>
          </a:p>
          <a:p>
            <a:r>
              <a:rPr lang="tr-TR" sz="3200" dirty="0" smtClean="0"/>
              <a:t>• Bölüm 13 - 15 Madde ve malzemeye dayalı</a:t>
            </a:r>
          </a:p>
          <a:p>
            <a:r>
              <a:rPr lang="tr-TR" sz="3200" dirty="0" smtClean="0"/>
              <a:t>• Bölüm 20 Evsel atıklar</a:t>
            </a:r>
          </a:p>
          <a:p>
            <a:r>
              <a:rPr lang="tr-TR" sz="3200" dirty="0" smtClean="0"/>
              <a:t>• Bölüm 16 Listede başka türlü tanımlanmayan atıklar</a:t>
            </a:r>
            <a:endParaRPr lang="tr-TR" sz="32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34</a:t>
            </a:fld>
            <a:endParaRPr lang="tr-T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39552" y="1196752"/>
            <a:ext cx="7416824" cy="5509200"/>
          </a:xfrm>
          <a:prstGeom prst="rect">
            <a:avLst/>
          </a:prstGeom>
        </p:spPr>
        <p:txBody>
          <a:bodyPr wrap="square">
            <a:spAutoFit/>
          </a:bodyPr>
          <a:lstStyle/>
          <a:p>
            <a:r>
              <a:rPr lang="tr-TR" sz="3200" dirty="0" smtClean="0"/>
              <a:t>(01) Madenlerin aranması, çıkarılması, işletilmesi, fiziki ve kimyasal işleme tabi</a:t>
            </a:r>
          </a:p>
          <a:p>
            <a:r>
              <a:rPr lang="tr-TR" sz="3200" dirty="0" smtClean="0"/>
              <a:t>tutulması sırasında ortaya çıkan atıklar,</a:t>
            </a:r>
          </a:p>
          <a:p>
            <a:r>
              <a:rPr lang="tr-TR" sz="3200" dirty="0" smtClean="0"/>
              <a:t>(02) Tarım, bahçıvanlık, su kültürü, ormancılık, avcılık ve balıkçılık, gıda üretimi ve</a:t>
            </a:r>
          </a:p>
          <a:p>
            <a:r>
              <a:rPr lang="tr-TR" sz="3200" dirty="0" smtClean="0"/>
              <a:t>işlemesi sonucu ortaya çıkan atıklar,</a:t>
            </a:r>
          </a:p>
          <a:p>
            <a:r>
              <a:rPr lang="tr-TR" sz="3200" dirty="0" smtClean="0"/>
              <a:t>(03) Ahşap işleme ve kağıt, karton, kağıt hamuru, panel (sunta) ve mobilya</a:t>
            </a:r>
          </a:p>
          <a:p>
            <a:r>
              <a:rPr lang="tr-TR" sz="3200" dirty="0" smtClean="0"/>
              <a:t>üretiminden kaynaklanan atıklar,</a:t>
            </a:r>
          </a:p>
          <a:p>
            <a:endParaRPr lang="tr-TR" sz="3200" dirty="0"/>
          </a:p>
        </p:txBody>
      </p:sp>
      <p:sp>
        <p:nvSpPr>
          <p:cNvPr id="3" name="2 Dikdörtgen"/>
          <p:cNvSpPr/>
          <p:nvPr/>
        </p:nvSpPr>
        <p:spPr>
          <a:xfrm>
            <a:off x="611560" y="260648"/>
            <a:ext cx="8532440" cy="830997"/>
          </a:xfrm>
          <a:prstGeom prst="rect">
            <a:avLst/>
          </a:prstGeom>
        </p:spPr>
        <p:txBody>
          <a:bodyPr wrap="square">
            <a:spAutoFit/>
          </a:bodyPr>
          <a:lstStyle/>
          <a:p>
            <a:pPr algn="ctr"/>
            <a:r>
              <a:rPr lang="tr-TR" sz="4800" b="1" dirty="0" smtClean="0"/>
              <a:t>Atık Listesi Bölümleri</a:t>
            </a:r>
            <a:endParaRPr lang="tr-TR" sz="4800" dirty="0"/>
          </a:p>
        </p:txBody>
      </p:sp>
      <p:sp>
        <p:nvSpPr>
          <p:cNvPr id="4" name="Slayt Numarası Yer Tutucusu 3"/>
          <p:cNvSpPr>
            <a:spLocks noGrp="1"/>
          </p:cNvSpPr>
          <p:nvPr>
            <p:ph type="sldNum" sz="quarter" idx="12"/>
          </p:nvPr>
        </p:nvSpPr>
        <p:spPr/>
        <p:txBody>
          <a:bodyPr/>
          <a:lstStyle/>
          <a:p>
            <a:fld id="{B1DEFA8C-F947-479F-BE07-76B6B3F80BF1}" type="slidenum">
              <a:rPr lang="tr-TR" smtClean="0"/>
              <a:pPr/>
              <a:t>35</a:t>
            </a:fld>
            <a:endParaRPr lang="tr-T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83568" y="1556792"/>
            <a:ext cx="7632848" cy="3970318"/>
          </a:xfrm>
          <a:prstGeom prst="rect">
            <a:avLst/>
          </a:prstGeom>
        </p:spPr>
        <p:txBody>
          <a:bodyPr wrap="square">
            <a:spAutoFit/>
          </a:bodyPr>
          <a:lstStyle/>
          <a:p>
            <a:r>
              <a:rPr lang="nn-NO" sz="2800" dirty="0" smtClean="0"/>
              <a:t>(04) Deri, kürk ve tekstil endüstrilerinden kaynaklanan atıklar,</a:t>
            </a:r>
          </a:p>
          <a:p>
            <a:r>
              <a:rPr lang="tr-TR" sz="2800" dirty="0" smtClean="0"/>
              <a:t>(05) Petrol </a:t>
            </a:r>
            <a:r>
              <a:rPr lang="tr-TR" sz="2800" dirty="0" err="1" smtClean="0"/>
              <a:t>rafinasyonu</a:t>
            </a:r>
            <a:r>
              <a:rPr lang="tr-TR" sz="2800" dirty="0" smtClean="0"/>
              <a:t>, doğal gaz saflaştırma ve kömürün </a:t>
            </a:r>
            <a:r>
              <a:rPr lang="tr-TR" sz="2800" dirty="0" err="1" smtClean="0"/>
              <a:t>pirolitik</a:t>
            </a:r>
            <a:r>
              <a:rPr lang="tr-TR" sz="2800" dirty="0" smtClean="0"/>
              <a:t> işlenmesinden</a:t>
            </a:r>
          </a:p>
          <a:p>
            <a:r>
              <a:rPr lang="tr-TR" sz="2800" dirty="0" smtClean="0"/>
              <a:t>kaynaklanan atıklar,</a:t>
            </a:r>
          </a:p>
          <a:p>
            <a:r>
              <a:rPr lang="tr-TR" sz="2800" dirty="0" smtClean="0"/>
              <a:t>(06) Anorganik kimyasal işlemlerden kaynaklanan atıklar,</a:t>
            </a:r>
          </a:p>
          <a:p>
            <a:r>
              <a:rPr lang="tr-TR" sz="2800" dirty="0" smtClean="0"/>
              <a:t>(07) Organik kimyasal işlemlerden kaynaklanan atıklar,</a:t>
            </a:r>
          </a:p>
        </p:txBody>
      </p:sp>
      <p:sp>
        <p:nvSpPr>
          <p:cNvPr id="3" name="Slayt Numarası Yer Tutucusu 2"/>
          <p:cNvSpPr>
            <a:spLocks noGrp="1"/>
          </p:cNvSpPr>
          <p:nvPr>
            <p:ph type="sldNum" sz="quarter" idx="12"/>
          </p:nvPr>
        </p:nvSpPr>
        <p:spPr/>
        <p:txBody>
          <a:bodyPr/>
          <a:lstStyle/>
          <a:p>
            <a:fld id="{B1DEFA8C-F947-479F-BE07-76B6B3F80BF1}" type="slidenum">
              <a:rPr lang="tr-TR" smtClean="0"/>
              <a:pPr/>
              <a:t>36</a:t>
            </a:fld>
            <a:endParaRPr lang="tr-T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539552" y="1556792"/>
            <a:ext cx="7776864" cy="4031873"/>
          </a:xfrm>
          <a:prstGeom prst="rect">
            <a:avLst/>
          </a:prstGeom>
        </p:spPr>
        <p:txBody>
          <a:bodyPr wrap="square">
            <a:spAutoFit/>
          </a:bodyPr>
          <a:lstStyle/>
          <a:p>
            <a:r>
              <a:rPr lang="tr-TR" sz="3200" dirty="0" smtClean="0"/>
              <a:t>(08) Astarlar (boyalar, vernikler ve </a:t>
            </a:r>
            <a:r>
              <a:rPr lang="tr-TR" sz="3200" dirty="0" err="1" smtClean="0"/>
              <a:t>vitrifiye</a:t>
            </a:r>
            <a:r>
              <a:rPr lang="tr-TR" sz="3200" dirty="0" smtClean="0"/>
              <a:t> emayeler), yapışkanlar, yalıtıcılar ve baskı</a:t>
            </a:r>
          </a:p>
          <a:p>
            <a:r>
              <a:rPr lang="tr-TR" sz="3200" dirty="0" smtClean="0"/>
              <a:t>mürekkeplerinin imalat, </a:t>
            </a:r>
            <a:r>
              <a:rPr lang="tr-TR" sz="3200" dirty="0" err="1" smtClean="0"/>
              <a:t>formülasyon</a:t>
            </a:r>
            <a:r>
              <a:rPr lang="tr-TR" sz="3200" dirty="0" smtClean="0"/>
              <a:t> tedarik ve kullanımından (İFTK)</a:t>
            </a:r>
          </a:p>
          <a:p>
            <a:r>
              <a:rPr lang="tr-TR" sz="3200" dirty="0" smtClean="0"/>
              <a:t>kaynaklanan atıklar,</a:t>
            </a:r>
          </a:p>
          <a:p>
            <a:r>
              <a:rPr lang="tr-TR" sz="3200" dirty="0" smtClean="0"/>
              <a:t>(09) Fotoğraf endüstrisinden kaynaklanan atıklar,</a:t>
            </a:r>
          </a:p>
          <a:p>
            <a:r>
              <a:rPr lang="tr-TR" sz="3200" dirty="0" smtClean="0"/>
              <a:t>(10) Isıl işlemlerden kaynaklanan atıklar,</a:t>
            </a:r>
            <a:endParaRPr lang="tr-TR" sz="3200" dirty="0"/>
          </a:p>
        </p:txBody>
      </p:sp>
      <p:sp>
        <p:nvSpPr>
          <p:cNvPr id="2" name="Slayt Numarası Yer Tutucusu 1"/>
          <p:cNvSpPr>
            <a:spLocks noGrp="1"/>
          </p:cNvSpPr>
          <p:nvPr>
            <p:ph type="sldNum" sz="quarter" idx="12"/>
          </p:nvPr>
        </p:nvSpPr>
        <p:spPr/>
        <p:txBody>
          <a:bodyPr/>
          <a:lstStyle/>
          <a:p>
            <a:fld id="{B1DEFA8C-F947-479F-BE07-76B6B3F80BF1}" type="slidenum">
              <a:rPr lang="tr-TR" smtClean="0"/>
              <a:pPr/>
              <a:t>37</a:t>
            </a:fld>
            <a:endParaRPr lang="tr-T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27584" y="692696"/>
            <a:ext cx="7632848" cy="5693866"/>
          </a:xfrm>
          <a:prstGeom prst="rect">
            <a:avLst/>
          </a:prstGeom>
        </p:spPr>
        <p:txBody>
          <a:bodyPr wrap="square">
            <a:spAutoFit/>
          </a:bodyPr>
          <a:lstStyle/>
          <a:p>
            <a:r>
              <a:rPr lang="tr-TR" sz="2800" dirty="0" smtClean="0"/>
              <a:t>(11) Metal ve diğer malzemelerin kimyasal yüzey işlemi ve kaplanması işlemlerinden</a:t>
            </a:r>
          </a:p>
          <a:p>
            <a:r>
              <a:rPr lang="tr-TR" sz="2800" dirty="0" smtClean="0"/>
              <a:t>kaynaklanan atıklar; demir dışı </a:t>
            </a:r>
            <a:r>
              <a:rPr lang="tr-TR" sz="2800" dirty="0" err="1" smtClean="0"/>
              <a:t>hidrometalurji</a:t>
            </a:r>
            <a:r>
              <a:rPr lang="tr-TR" sz="2800" dirty="0" smtClean="0"/>
              <a:t>,</a:t>
            </a:r>
          </a:p>
          <a:p>
            <a:r>
              <a:rPr lang="tr-TR" sz="2800" dirty="0" smtClean="0"/>
              <a:t>(12) Metallerin ve plastiklerin fiziki ve mekanik yüzey işlemlerinden ve</a:t>
            </a:r>
          </a:p>
          <a:p>
            <a:r>
              <a:rPr lang="tr-TR" sz="2800" dirty="0" smtClean="0"/>
              <a:t>şekillendirilmesinden kaynaklanan atıklar,</a:t>
            </a:r>
          </a:p>
          <a:p>
            <a:r>
              <a:rPr lang="tr-TR" sz="2800" dirty="0" smtClean="0"/>
              <a:t>(13) Yağ atıkları ve sıvı yakıt atıkları (yenilebilir yağlar, 05 ve 12 hariç),</a:t>
            </a:r>
          </a:p>
          <a:p>
            <a:r>
              <a:rPr lang="tr-TR" sz="2800" dirty="0" smtClean="0"/>
              <a:t>(14) Atık organik çözücüler, soğutucular ve itici gazlar (07 ve 08 hariç),</a:t>
            </a:r>
          </a:p>
          <a:p>
            <a:r>
              <a:rPr lang="tr-TR" sz="2800" dirty="0" smtClean="0"/>
              <a:t>(15) Atık ambalajlar; başka bir şekilde belirtilmemiş emiciler, silme bezleri, filtre</a:t>
            </a:r>
          </a:p>
          <a:p>
            <a:r>
              <a:rPr lang="tr-TR" sz="2800" dirty="0" smtClean="0"/>
              <a:t>malzemeleri ve koruyucu giysiler,</a:t>
            </a:r>
          </a:p>
        </p:txBody>
      </p:sp>
      <p:sp>
        <p:nvSpPr>
          <p:cNvPr id="3" name="Slayt Numarası Yer Tutucusu 2"/>
          <p:cNvSpPr>
            <a:spLocks noGrp="1"/>
          </p:cNvSpPr>
          <p:nvPr>
            <p:ph type="sldNum" sz="quarter" idx="12"/>
          </p:nvPr>
        </p:nvSpPr>
        <p:spPr/>
        <p:txBody>
          <a:bodyPr/>
          <a:lstStyle/>
          <a:p>
            <a:fld id="{B1DEFA8C-F947-479F-BE07-76B6B3F80BF1}" type="slidenum">
              <a:rPr lang="tr-TR" smtClean="0"/>
              <a:pPr/>
              <a:t>38</a:t>
            </a:fld>
            <a:endParaRPr lang="tr-T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611560" y="302359"/>
            <a:ext cx="7632848" cy="6555641"/>
          </a:xfrm>
          <a:prstGeom prst="rect">
            <a:avLst/>
          </a:prstGeom>
        </p:spPr>
        <p:txBody>
          <a:bodyPr wrap="square">
            <a:spAutoFit/>
          </a:bodyPr>
          <a:lstStyle/>
          <a:p>
            <a:r>
              <a:rPr lang="tr-TR" sz="2800" dirty="0" smtClean="0"/>
              <a:t>(16) Listede başka bir şekilde belirtilmemiş atıklar,</a:t>
            </a:r>
          </a:p>
          <a:p>
            <a:r>
              <a:rPr lang="tr-TR" sz="2800" dirty="0" smtClean="0"/>
              <a:t>(17) İnşaat ve yıkım atıkları (kirlenmiş alanlardan çıkartılan hafriyat dahil),</a:t>
            </a:r>
          </a:p>
          <a:p>
            <a:r>
              <a:rPr lang="tr-TR" sz="2800" dirty="0" smtClean="0"/>
              <a:t>(18) İnsan ve hayvan sağlığı ve/veya bu konulardaki araştırmalardan kaynaklanan</a:t>
            </a:r>
          </a:p>
          <a:p>
            <a:r>
              <a:rPr lang="tr-TR" sz="2800" dirty="0" smtClean="0"/>
              <a:t>atıklar (doğrudan sağlığa ilişkin olmayan mutfak ve restoran atıkları hariç)</a:t>
            </a:r>
          </a:p>
          <a:p>
            <a:r>
              <a:rPr lang="tr-TR" sz="2800" dirty="0" smtClean="0"/>
              <a:t>(19) Atık yönetim tesislerinden, tesis dışı atık su arıtma tesislerinden ve insan</a:t>
            </a:r>
          </a:p>
          <a:p>
            <a:r>
              <a:rPr lang="tr-TR" sz="2800" dirty="0" smtClean="0"/>
              <a:t>tüketimi ve endüstriyel kullanım için su hazırlama tesislerinden kaynaklanan</a:t>
            </a:r>
          </a:p>
          <a:p>
            <a:r>
              <a:rPr lang="tr-TR" sz="2800" dirty="0" smtClean="0"/>
              <a:t>atıklar,</a:t>
            </a:r>
          </a:p>
          <a:p>
            <a:r>
              <a:rPr lang="tr-TR" sz="2800" dirty="0" smtClean="0"/>
              <a:t>(20) Ayrı toplanmış fraksiyonlar dahil belediye atıkları (evsel atıklar ve benzer ticari,</a:t>
            </a:r>
          </a:p>
          <a:p>
            <a:r>
              <a:rPr lang="tr-TR" sz="2800" dirty="0" smtClean="0"/>
              <a:t>endüstriyel ve kurumsal atıklar</a:t>
            </a:r>
            <a:endParaRPr lang="tr-TR" sz="2800" dirty="0"/>
          </a:p>
        </p:txBody>
      </p:sp>
      <p:sp>
        <p:nvSpPr>
          <p:cNvPr id="2" name="Slayt Numarası Yer Tutucusu 1"/>
          <p:cNvSpPr>
            <a:spLocks noGrp="1"/>
          </p:cNvSpPr>
          <p:nvPr>
            <p:ph type="sldNum" sz="quarter" idx="12"/>
          </p:nvPr>
        </p:nvSpPr>
        <p:spPr/>
        <p:txBody>
          <a:bodyPr/>
          <a:lstStyle/>
          <a:p>
            <a:fld id="{B1DEFA8C-F947-479F-BE07-76B6B3F80BF1}" type="slidenum">
              <a:rPr lang="tr-TR" smtClean="0"/>
              <a:pPr/>
              <a:t>39</a:t>
            </a:fld>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3528" y="1199649"/>
            <a:ext cx="8424936"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effectLst/>
                <a:latin typeface="Calibri" pitchFamily="34" charset="0"/>
                <a:ea typeface="Times New Roman" pitchFamily="18" charset="0"/>
                <a:cs typeface="Times New Roman" pitchFamily="18" charset="0"/>
              </a:rPr>
              <a:t>A) (Ek 5) </a:t>
            </a:r>
            <a:r>
              <a:rPr kumimoji="0" lang="tr-TR" sz="2400" b="1" i="0" u="none" strike="noStrike" cap="none" normalizeH="0" baseline="0" dirty="0" err="1" smtClean="0">
                <a:ln>
                  <a:noFill/>
                </a:ln>
                <a:effectLst/>
                <a:latin typeface="Calibri" pitchFamily="34" charset="0"/>
                <a:ea typeface="Times New Roman" pitchFamily="18" charset="0"/>
                <a:cs typeface="Times New Roman" pitchFamily="18" charset="0"/>
              </a:rPr>
              <a:t>te</a:t>
            </a:r>
            <a:r>
              <a:rPr kumimoji="0" lang="tr-TR" sz="2400" b="1" i="0" u="none" strike="noStrike" cap="none" normalizeH="0" baseline="0" dirty="0" smtClean="0">
                <a:ln>
                  <a:noFill/>
                </a:ln>
                <a:effectLst/>
                <a:latin typeface="Calibri" pitchFamily="34" charset="0"/>
                <a:ea typeface="Times New Roman" pitchFamily="18" charset="0"/>
                <a:cs typeface="Times New Roman" pitchFamily="18" charset="0"/>
              </a:rPr>
              <a:t> sıralanan özelliklerden herhangi birini gösteren ve aşağıdakilerden oluşan atıklar; </a:t>
            </a:r>
            <a:endParaRPr kumimoji="0" lang="tr-TR" sz="24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effectLst/>
                <a:latin typeface="Calibri" pitchFamily="34" charset="0"/>
                <a:ea typeface="Times New Roman" pitchFamily="18" charset="0"/>
                <a:cs typeface="Times New Roman" pitchFamily="18" charset="0"/>
              </a:rPr>
              <a:t>1) Hastanelerden, tıp merkezlerinden ve kliniklerden kaynaklanan tıbbi atıklar, </a:t>
            </a:r>
            <a:endParaRPr kumimoji="0" lang="tr-TR" sz="24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effectLst/>
                <a:latin typeface="Calibri" pitchFamily="34" charset="0"/>
                <a:ea typeface="Times New Roman" pitchFamily="18" charset="0"/>
                <a:cs typeface="Times New Roman" pitchFamily="18" charset="0"/>
              </a:rPr>
              <a:t>2) </a:t>
            </a:r>
            <a:r>
              <a:rPr kumimoji="0" lang="tr-TR" sz="2400" b="0" i="0" u="none" strike="noStrike" cap="none" normalizeH="0" baseline="0" dirty="0" err="1" smtClean="0">
                <a:ln>
                  <a:noFill/>
                </a:ln>
                <a:effectLst/>
                <a:latin typeface="Calibri" pitchFamily="34" charset="0"/>
                <a:ea typeface="Times New Roman" pitchFamily="18" charset="0"/>
                <a:cs typeface="Times New Roman" pitchFamily="18" charset="0"/>
              </a:rPr>
              <a:t>Farmasotik</a:t>
            </a:r>
            <a:r>
              <a:rPr kumimoji="0" lang="tr-TR" sz="2400" b="0" i="0" u="none" strike="noStrike" cap="none" normalizeH="0" baseline="0" dirty="0" smtClean="0">
                <a:ln>
                  <a:noFill/>
                </a:ln>
                <a:effectLst/>
                <a:latin typeface="Calibri" pitchFamily="34" charset="0"/>
                <a:ea typeface="Times New Roman" pitchFamily="18" charset="0"/>
                <a:cs typeface="Times New Roman" pitchFamily="18" charset="0"/>
              </a:rPr>
              <a:t> ürünlerin üretiminden ve hazırlanmasından kaynaklanan atıklar, </a:t>
            </a:r>
            <a:r>
              <a:rPr kumimoji="0" lang="tr-TR" sz="2400" b="0" i="0" u="none" strike="noStrike" cap="none" normalizeH="0" baseline="0" dirty="0" err="1" smtClean="0">
                <a:ln>
                  <a:noFill/>
                </a:ln>
                <a:effectLst/>
                <a:latin typeface="Calibri" pitchFamily="34" charset="0"/>
                <a:ea typeface="Times New Roman" pitchFamily="18" charset="0"/>
                <a:cs typeface="Times New Roman" pitchFamily="18" charset="0"/>
              </a:rPr>
              <a:t>farmasotik</a:t>
            </a:r>
            <a:r>
              <a:rPr kumimoji="0" lang="tr-TR" sz="2400" b="0" i="0" u="none" strike="noStrike" cap="none" normalizeH="0" baseline="0" dirty="0" smtClean="0">
                <a:ln>
                  <a:noFill/>
                </a:ln>
                <a:effectLst/>
                <a:latin typeface="Calibri" pitchFamily="34" charset="0"/>
                <a:ea typeface="Times New Roman" pitchFamily="18" charset="0"/>
                <a:cs typeface="Times New Roman" pitchFamily="18" charset="0"/>
              </a:rPr>
              <a:t> ve ilaç atıkları, </a:t>
            </a:r>
            <a:endParaRPr kumimoji="0" lang="tr-TR" sz="24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effectLst/>
                <a:latin typeface="Calibri" pitchFamily="34" charset="0"/>
                <a:ea typeface="Times New Roman" pitchFamily="18" charset="0"/>
                <a:cs typeface="Times New Roman" pitchFamily="18" charset="0"/>
              </a:rPr>
              <a:t>3) Ahşap koruyucuları, </a:t>
            </a:r>
            <a:endParaRPr kumimoji="0" lang="tr-TR" sz="24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effectLst/>
                <a:latin typeface="Calibri" pitchFamily="34" charset="0"/>
                <a:ea typeface="Times New Roman" pitchFamily="18" charset="0"/>
                <a:cs typeface="Times New Roman" pitchFamily="18" charset="0"/>
              </a:rPr>
              <a:t>4) </a:t>
            </a:r>
            <a:r>
              <a:rPr kumimoji="0" lang="tr-TR" sz="2400" b="0" i="0" u="none" strike="noStrike" cap="none" normalizeH="0" baseline="0" dirty="0" err="1" smtClean="0">
                <a:ln>
                  <a:noFill/>
                </a:ln>
                <a:effectLst/>
                <a:latin typeface="Calibri" pitchFamily="34" charset="0"/>
                <a:ea typeface="Times New Roman" pitchFamily="18" charset="0"/>
                <a:cs typeface="Times New Roman" pitchFamily="18" charset="0"/>
              </a:rPr>
              <a:t>Biositler</a:t>
            </a:r>
            <a:r>
              <a:rPr kumimoji="0" lang="tr-TR" sz="2400" b="0" i="0" u="none" strike="noStrike" cap="none" normalizeH="0" baseline="0" dirty="0" smtClean="0">
                <a:ln>
                  <a:noFill/>
                </a:ln>
                <a:effectLst/>
                <a:latin typeface="Calibri" pitchFamily="34" charset="0"/>
                <a:ea typeface="Times New Roman" pitchFamily="18" charset="0"/>
                <a:cs typeface="Times New Roman" pitchFamily="18" charset="0"/>
              </a:rPr>
              <a:t> ve </a:t>
            </a:r>
            <a:r>
              <a:rPr kumimoji="0" lang="tr-TR" sz="2400" b="0" i="0" u="none" strike="noStrike" cap="none" normalizeH="0" baseline="0" dirty="0" err="1" smtClean="0">
                <a:ln>
                  <a:noFill/>
                </a:ln>
                <a:effectLst/>
                <a:latin typeface="Calibri" pitchFamily="34" charset="0"/>
                <a:ea typeface="Times New Roman" pitchFamily="18" charset="0"/>
                <a:cs typeface="Times New Roman" pitchFamily="18" charset="0"/>
              </a:rPr>
              <a:t>fito</a:t>
            </a:r>
            <a:r>
              <a:rPr kumimoji="0" lang="tr-TR" sz="2400" b="0" i="0" u="none" strike="noStrike" cap="none" normalizeH="0" baseline="0" dirty="0" smtClean="0">
                <a:ln>
                  <a:noFill/>
                </a:ln>
                <a:effectLst/>
                <a:latin typeface="Calibri" pitchFamily="34" charset="0"/>
                <a:ea typeface="Times New Roman" pitchFamily="18" charset="0"/>
                <a:cs typeface="Times New Roman" pitchFamily="18" charset="0"/>
              </a:rPr>
              <a:t>-farmakolojik maddelerin üretiminden, hazırlanmasından ve kullanımından kaynaklanan atıklar,</a:t>
            </a:r>
            <a:endParaRPr kumimoji="0" lang="tr-TR" sz="24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effectLst/>
                <a:latin typeface="Calibri" pitchFamily="34" charset="0"/>
                <a:ea typeface="Times New Roman" pitchFamily="18" charset="0"/>
                <a:cs typeface="Times New Roman" pitchFamily="18" charset="0"/>
              </a:rPr>
              <a:t>5) </a:t>
            </a:r>
            <a:r>
              <a:rPr kumimoji="0" lang="tr-TR" sz="2400" b="0" i="0" u="none" strike="noStrike" cap="none" normalizeH="0" baseline="0" dirty="0" err="1" smtClean="0">
                <a:ln>
                  <a:noFill/>
                </a:ln>
                <a:effectLst/>
                <a:latin typeface="Calibri" pitchFamily="34" charset="0"/>
                <a:ea typeface="Times New Roman" pitchFamily="18" charset="0"/>
                <a:cs typeface="Times New Roman" pitchFamily="18" charset="0"/>
              </a:rPr>
              <a:t>Solvent</a:t>
            </a:r>
            <a:r>
              <a:rPr kumimoji="0" lang="tr-TR" sz="2400" b="0" i="0" u="none" strike="noStrike" cap="none" normalizeH="0" baseline="0" dirty="0" smtClean="0">
                <a:ln>
                  <a:noFill/>
                </a:ln>
                <a:effectLst/>
                <a:latin typeface="Calibri" pitchFamily="34" charset="0"/>
                <a:ea typeface="Times New Roman" pitchFamily="18" charset="0"/>
                <a:cs typeface="Times New Roman" pitchFamily="18" charset="0"/>
              </a:rPr>
              <a:t>(çözücü) olarak kullanılan maddelerin kalıntıları, </a:t>
            </a:r>
            <a:endParaRPr kumimoji="0" lang="tr-TR" sz="24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effectLst/>
                <a:latin typeface="Calibri" pitchFamily="34" charset="0"/>
                <a:ea typeface="Times New Roman" pitchFamily="18" charset="0"/>
                <a:cs typeface="Times New Roman" pitchFamily="18" charset="0"/>
              </a:rPr>
              <a:t>6) </a:t>
            </a:r>
            <a:r>
              <a:rPr kumimoji="0" lang="tr-TR" sz="2400" b="0" i="0" u="none" strike="noStrike" cap="none" normalizeH="0" baseline="0" dirty="0" err="1" smtClean="0">
                <a:ln>
                  <a:noFill/>
                </a:ln>
                <a:effectLst/>
                <a:latin typeface="Calibri" pitchFamily="34" charset="0"/>
                <a:ea typeface="Times New Roman" pitchFamily="18" charset="0"/>
                <a:cs typeface="Times New Roman" pitchFamily="18" charset="0"/>
              </a:rPr>
              <a:t>İnert</a:t>
            </a:r>
            <a:r>
              <a:rPr kumimoji="0" lang="tr-TR" sz="2400" b="0" i="0" u="none" strike="noStrike" cap="none" normalizeH="0" baseline="0" dirty="0" smtClean="0">
                <a:ln>
                  <a:noFill/>
                </a:ln>
                <a:effectLst/>
                <a:latin typeface="Calibri" pitchFamily="34" charset="0"/>
                <a:ea typeface="Times New Roman" pitchFamily="18" charset="0"/>
                <a:cs typeface="Times New Roman" pitchFamily="18" charset="0"/>
              </a:rPr>
              <a:t> </a:t>
            </a:r>
            <a:r>
              <a:rPr kumimoji="0" lang="tr-TR" sz="2400" b="0" i="0" u="none" strike="noStrike" cap="none" normalizeH="0" baseline="0" dirty="0" err="1" smtClean="0">
                <a:ln>
                  <a:noFill/>
                </a:ln>
                <a:effectLst/>
                <a:latin typeface="Calibri" pitchFamily="34" charset="0"/>
                <a:ea typeface="Times New Roman" pitchFamily="18" charset="0"/>
                <a:cs typeface="Times New Roman" pitchFamily="18" charset="0"/>
              </a:rPr>
              <a:t>polimerize</a:t>
            </a:r>
            <a:r>
              <a:rPr kumimoji="0" lang="tr-TR" sz="2400" b="0" i="0" u="none" strike="noStrike" cap="none" normalizeH="0" baseline="0" dirty="0" smtClean="0">
                <a:ln>
                  <a:noFill/>
                </a:ln>
                <a:effectLst/>
                <a:latin typeface="Calibri" pitchFamily="34" charset="0"/>
                <a:ea typeface="Times New Roman" pitchFamily="18" charset="0"/>
                <a:cs typeface="Times New Roman" pitchFamily="18" charset="0"/>
              </a:rPr>
              <a:t> malzemeler hariç </a:t>
            </a:r>
            <a:r>
              <a:rPr kumimoji="0" lang="tr-TR" sz="2400" b="0" i="0" u="none" strike="noStrike" cap="none" normalizeH="0" baseline="0" dirty="0" err="1" smtClean="0">
                <a:ln>
                  <a:noFill/>
                </a:ln>
                <a:effectLst/>
                <a:latin typeface="Calibri" pitchFamily="34" charset="0"/>
                <a:ea typeface="Times New Roman" pitchFamily="18" charset="0"/>
                <a:cs typeface="Times New Roman" pitchFamily="18" charset="0"/>
              </a:rPr>
              <a:t>solvent</a:t>
            </a:r>
            <a:r>
              <a:rPr kumimoji="0" lang="tr-TR" sz="2400" b="0" i="0" u="none" strike="noStrike" cap="none" normalizeH="0" baseline="0" dirty="0" smtClean="0">
                <a:ln>
                  <a:noFill/>
                </a:ln>
                <a:effectLst/>
                <a:latin typeface="Calibri" pitchFamily="34" charset="0"/>
                <a:ea typeface="Times New Roman" pitchFamily="18" charset="0"/>
                <a:cs typeface="Times New Roman" pitchFamily="18" charset="0"/>
              </a:rPr>
              <a:t> (çözücü) olarak kullanılmayan halojenli organik maddeler,</a:t>
            </a:r>
            <a:endParaRPr kumimoji="0" lang="tr-TR" sz="24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2400" b="0" i="0" u="none" strike="noStrike" cap="none" normalizeH="0" baseline="0" dirty="0" smtClean="0">
              <a:ln>
                <a:noFill/>
              </a:ln>
              <a:effectLst/>
              <a:latin typeface="Arial" pitchFamily="34" charset="0"/>
              <a:cs typeface="Arial" pitchFamily="34" charset="0"/>
            </a:endParaRPr>
          </a:p>
        </p:txBody>
      </p:sp>
      <p:sp>
        <p:nvSpPr>
          <p:cNvPr id="3" name="2 Başlık"/>
          <p:cNvSpPr>
            <a:spLocks noGrp="1"/>
          </p:cNvSpPr>
          <p:nvPr>
            <p:ph type="title"/>
          </p:nvPr>
        </p:nvSpPr>
        <p:spPr>
          <a:xfrm>
            <a:off x="323528" y="188640"/>
            <a:ext cx="8229600" cy="1143000"/>
          </a:xfrm>
        </p:spPr>
        <p:txBody>
          <a:bodyPr>
            <a:normAutofit/>
          </a:bodyPr>
          <a:lstStyle/>
          <a:p>
            <a:pPr algn="l"/>
            <a:r>
              <a:rPr lang="tr-TR" sz="3600" b="1" dirty="0" smtClean="0"/>
              <a:t>TEHLİKELİ ATIK</a:t>
            </a:r>
            <a:endParaRPr lang="tr-TR" sz="3600" b="1" dirty="0"/>
          </a:p>
        </p:txBody>
      </p:sp>
      <p:sp>
        <p:nvSpPr>
          <p:cNvPr id="2" name="Slayt Numarası Yer Tutucusu 1"/>
          <p:cNvSpPr>
            <a:spLocks noGrp="1"/>
          </p:cNvSpPr>
          <p:nvPr>
            <p:ph type="sldNum" sz="quarter" idx="12"/>
          </p:nvPr>
        </p:nvSpPr>
        <p:spPr/>
        <p:txBody>
          <a:bodyPr/>
          <a:lstStyle/>
          <a:p>
            <a:fld id="{B1DEFA8C-F947-479F-BE07-76B6B3F80BF1}" type="slidenum">
              <a:rPr lang="tr-TR" smtClean="0"/>
              <a:pPr/>
              <a:t>4</a:t>
            </a:fld>
            <a:endParaRPr lang="tr-T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2155" y="11761"/>
            <a:ext cx="9144000" cy="6858000"/>
          </a:xfrm>
          <a:prstGeom prst="rect">
            <a:avLst/>
          </a:prstGeom>
          <a:noFill/>
          <a:ln w="9525">
            <a:noFill/>
            <a:miter lim="800000"/>
            <a:headEnd/>
            <a:tailEnd/>
          </a:ln>
        </p:spPr>
      </p:pic>
      <p:sp>
        <p:nvSpPr>
          <p:cNvPr id="2" name="Slayt Numarası Yer Tutucusu 1"/>
          <p:cNvSpPr>
            <a:spLocks noGrp="1"/>
          </p:cNvSpPr>
          <p:nvPr>
            <p:ph type="sldNum" sz="quarter" idx="12"/>
          </p:nvPr>
        </p:nvSpPr>
        <p:spPr/>
        <p:txBody>
          <a:bodyPr/>
          <a:lstStyle/>
          <a:p>
            <a:fld id="{B1DEFA8C-F947-479F-BE07-76B6B3F80BF1}" type="slidenum">
              <a:rPr lang="tr-TR" smtClean="0"/>
              <a:pPr/>
              <a:t>40</a:t>
            </a:fld>
            <a:endParaRPr lang="tr-T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27584" y="1443841"/>
            <a:ext cx="7704856" cy="5262979"/>
          </a:xfrm>
          <a:prstGeom prst="rect">
            <a:avLst/>
          </a:prstGeom>
        </p:spPr>
        <p:txBody>
          <a:bodyPr wrap="square">
            <a:spAutoFit/>
          </a:bodyPr>
          <a:lstStyle/>
          <a:p>
            <a:pPr algn="just"/>
            <a:r>
              <a:rPr lang="tr-TR" sz="2400" dirty="0" smtClean="0"/>
              <a:t>Altı haneli atık kodu : </a:t>
            </a:r>
            <a:r>
              <a:rPr lang="tr-TR" sz="2400" dirty="0" err="1" smtClean="0"/>
              <a:t>xx</a:t>
            </a:r>
            <a:r>
              <a:rPr lang="tr-TR" sz="2400" dirty="0" smtClean="0"/>
              <a:t> yy </a:t>
            </a:r>
            <a:r>
              <a:rPr lang="tr-TR" sz="2400" dirty="0" err="1" smtClean="0"/>
              <a:t>zz</a:t>
            </a:r>
            <a:r>
              <a:rPr lang="tr-TR" sz="2400" dirty="0" smtClean="0"/>
              <a:t>(*)</a:t>
            </a:r>
          </a:p>
          <a:p>
            <a:pPr algn="just"/>
            <a:r>
              <a:rPr lang="tr-TR" sz="2400" dirty="0" err="1" smtClean="0"/>
              <a:t>nAtıklar</a:t>
            </a:r>
            <a:r>
              <a:rPr lang="tr-TR" sz="2400" dirty="0" smtClean="0"/>
              <a:t>, altı haneli kodlar ve ilgili iki haneli ile dört haneli bölüm</a:t>
            </a:r>
          </a:p>
          <a:p>
            <a:pPr algn="just"/>
            <a:r>
              <a:rPr lang="tr-TR" sz="2400" dirty="0" smtClean="0"/>
              <a:t>başlıkları ile tanımlanmışlardır.</a:t>
            </a:r>
          </a:p>
          <a:p>
            <a:pPr algn="just"/>
            <a:r>
              <a:rPr lang="tr-TR" sz="2400" dirty="0" smtClean="0"/>
              <a:t>Atık Kategorisi Atık Tanımı</a:t>
            </a:r>
          </a:p>
          <a:p>
            <a:pPr algn="just"/>
            <a:r>
              <a:rPr lang="tr-TR" sz="2400" dirty="0" smtClean="0"/>
              <a:t>XX YY ZZ Atık A</a:t>
            </a:r>
          </a:p>
          <a:p>
            <a:pPr algn="just"/>
            <a:r>
              <a:rPr lang="sv-SE" sz="2400" dirty="0" smtClean="0"/>
              <a:t>XX Bölüm (01’den 20’ye kadar)</a:t>
            </a:r>
          </a:p>
          <a:p>
            <a:pPr algn="just"/>
            <a:r>
              <a:rPr lang="sv-SE" sz="2400" dirty="0" smtClean="0"/>
              <a:t>YY Alt bölüm (01’den en fazla 14’e kadar)</a:t>
            </a:r>
          </a:p>
          <a:p>
            <a:pPr algn="just"/>
            <a:r>
              <a:rPr lang="es-ES" sz="2400" dirty="0" smtClean="0"/>
              <a:t>ZZ Listeleme (01’den en fazla 41 ve 99’a kadar)</a:t>
            </a:r>
          </a:p>
          <a:p>
            <a:pPr algn="just"/>
            <a:r>
              <a:rPr lang="tr-TR" sz="2400" dirty="0" smtClean="0"/>
              <a:t>* Tehlikelilik işareti</a:t>
            </a:r>
          </a:p>
          <a:p>
            <a:pPr algn="just"/>
            <a:r>
              <a:rPr lang="tr-TR" sz="2400" dirty="0" err="1" smtClean="0"/>
              <a:t>nAtıklar</a:t>
            </a:r>
            <a:r>
              <a:rPr lang="tr-TR" sz="2400" dirty="0" smtClean="0"/>
              <a:t> ile ilgili yapılacak bütün çalışmalarda, atığın tanımına karşılık</a:t>
            </a:r>
          </a:p>
          <a:p>
            <a:pPr algn="just"/>
            <a:r>
              <a:rPr lang="tr-TR" sz="2400" dirty="0" smtClean="0"/>
              <a:t>gelen altı haneli atık kodunun tam olarak kullanılması zorunludur.</a:t>
            </a:r>
            <a:endParaRPr lang="tr-TR" sz="2400" dirty="0"/>
          </a:p>
        </p:txBody>
      </p:sp>
      <p:sp>
        <p:nvSpPr>
          <p:cNvPr id="3" name="2 Dikdörtgen"/>
          <p:cNvSpPr/>
          <p:nvPr/>
        </p:nvSpPr>
        <p:spPr>
          <a:xfrm>
            <a:off x="755576" y="620688"/>
            <a:ext cx="8424936" cy="923330"/>
          </a:xfrm>
          <a:prstGeom prst="rect">
            <a:avLst/>
          </a:prstGeom>
        </p:spPr>
        <p:txBody>
          <a:bodyPr wrap="square">
            <a:spAutoFit/>
          </a:bodyPr>
          <a:lstStyle/>
          <a:p>
            <a:pPr algn="ctr"/>
            <a:r>
              <a:rPr lang="tr-TR" sz="5400" b="1" dirty="0" smtClean="0">
                <a:latin typeface="+mj-lt"/>
              </a:rPr>
              <a:t>Kodlama Sistemi</a:t>
            </a:r>
            <a:endParaRPr lang="tr-TR" sz="5400" dirty="0">
              <a:latin typeface="+mj-lt"/>
            </a:endParaRPr>
          </a:p>
        </p:txBody>
      </p:sp>
      <p:sp>
        <p:nvSpPr>
          <p:cNvPr id="4" name="Slayt Numarası Yer Tutucusu 3"/>
          <p:cNvSpPr>
            <a:spLocks noGrp="1"/>
          </p:cNvSpPr>
          <p:nvPr>
            <p:ph type="sldNum" sz="quarter" idx="12"/>
          </p:nvPr>
        </p:nvSpPr>
        <p:spPr/>
        <p:txBody>
          <a:bodyPr/>
          <a:lstStyle/>
          <a:p>
            <a:fld id="{B1DEFA8C-F947-479F-BE07-76B6B3F80BF1}" type="slidenum">
              <a:rPr lang="tr-TR" smtClean="0"/>
              <a:pPr/>
              <a:t>41</a:t>
            </a:fld>
            <a:endParaRPr lang="tr-T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27584" y="1997839"/>
            <a:ext cx="7632848" cy="4401205"/>
          </a:xfrm>
          <a:prstGeom prst="rect">
            <a:avLst/>
          </a:prstGeom>
        </p:spPr>
        <p:txBody>
          <a:bodyPr wrap="square">
            <a:spAutoFit/>
          </a:bodyPr>
          <a:lstStyle/>
          <a:p>
            <a:r>
              <a:rPr lang="tr-TR" sz="2800" dirty="0" smtClean="0"/>
              <a:t>Atık üzerine bir örnek</a:t>
            </a:r>
          </a:p>
          <a:p>
            <a:r>
              <a:rPr lang="tr-TR" sz="2800" dirty="0" smtClean="0"/>
              <a:t>10 03 05 atık alüminyum oksit</a:t>
            </a:r>
          </a:p>
          <a:p>
            <a:r>
              <a:rPr lang="tr-TR" sz="2800" dirty="0" smtClean="0"/>
              <a:t>Burada</a:t>
            </a:r>
          </a:p>
          <a:p>
            <a:r>
              <a:rPr lang="tr-TR" sz="2800" dirty="0" smtClean="0"/>
              <a:t>10 Bölüm 10 termik süreçlerden kaynaklanan atıkları</a:t>
            </a:r>
          </a:p>
          <a:p>
            <a:r>
              <a:rPr lang="tr-TR" sz="2800" dirty="0" smtClean="0"/>
              <a:t>ifade etmektedir</a:t>
            </a:r>
          </a:p>
          <a:p>
            <a:r>
              <a:rPr lang="tr-TR" sz="2800" dirty="0" smtClean="0"/>
              <a:t>03 10 03 Alt bölümü alüminyum termik metalürjiden</a:t>
            </a:r>
          </a:p>
          <a:p>
            <a:r>
              <a:rPr lang="tr-TR" sz="2800" dirty="0" smtClean="0"/>
              <a:t>kaynaklanan atıkları ifade etmektedir</a:t>
            </a:r>
          </a:p>
          <a:p>
            <a:r>
              <a:rPr lang="tr-TR" sz="2800" dirty="0" smtClean="0"/>
              <a:t>05 Atık alüminyum oksit</a:t>
            </a:r>
            <a:endParaRPr lang="tr-TR" sz="2800" dirty="0"/>
          </a:p>
        </p:txBody>
      </p:sp>
      <p:sp>
        <p:nvSpPr>
          <p:cNvPr id="3" name="2 Dikdörtgen"/>
          <p:cNvSpPr/>
          <p:nvPr/>
        </p:nvSpPr>
        <p:spPr>
          <a:xfrm>
            <a:off x="755576" y="764704"/>
            <a:ext cx="8388424" cy="923330"/>
          </a:xfrm>
          <a:prstGeom prst="rect">
            <a:avLst/>
          </a:prstGeom>
        </p:spPr>
        <p:txBody>
          <a:bodyPr wrap="square">
            <a:spAutoFit/>
          </a:bodyPr>
          <a:lstStyle/>
          <a:p>
            <a:pPr algn="ctr"/>
            <a:r>
              <a:rPr lang="tr-TR" sz="5400" b="1" dirty="0" smtClean="0">
                <a:latin typeface="+mj-lt"/>
              </a:rPr>
              <a:t>Atık Listesi</a:t>
            </a:r>
            <a:endParaRPr lang="tr-TR" sz="5400" dirty="0">
              <a:latin typeface="+mj-lt"/>
            </a:endParaRPr>
          </a:p>
        </p:txBody>
      </p:sp>
      <p:sp>
        <p:nvSpPr>
          <p:cNvPr id="4" name="Slayt Numarası Yer Tutucusu 3"/>
          <p:cNvSpPr>
            <a:spLocks noGrp="1"/>
          </p:cNvSpPr>
          <p:nvPr>
            <p:ph type="sldNum" sz="quarter" idx="12"/>
          </p:nvPr>
        </p:nvSpPr>
        <p:spPr/>
        <p:txBody>
          <a:bodyPr/>
          <a:lstStyle/>
          <a:p>
            <a:fld id="{B1DEFA8C-F947-479F-BE07-76B6B3F80BF1}" type="slidenum">
              <a:rPr lang="tr-TR" smtClean="0"/>
              <a:pPr/>
              <a:t>42</a:t>
            </a:fld>
            <a:endParaRPr lang="tr-T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Slayt Numarası Yer Tutucusu 1"/>
          <p:cNvSpPr>
            <a:spLocks noGrp="1"/>
          </p:cNvSpPr>
          <p:nvPr>
            <p:ph type="sldNum" sz="quarter" idx="12"/>
          </p:nvPr>
        </p:nvSpPr>
        <p:spPr/>
        <p:txBody>
          <a:bodyPr/>
          <a:lstStyle/>
          <a:p>
            <a:fld id="{B1DEFA8C-F947-479F-BE07-76B6B3F80BF1}" type="slidenum">
              <a:rPr lang="tr-TR" smtClean="0"/>
              <a:pPr/>
              <a:t>43</a:t>
            </a:fld>
            <a:endParaRPr lang="tr-T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83568" y="1556792"/>
            <a:ext cx="7920880" cy="4832092"/>
          </a:xfrm>
          <a:prstGeom prst="rect">
            <a:avLst/>
          </a:prstGeom>
        </p:spPr>
        <p:txBody>
          <a:bodyPr wrap="square">
            <a:spAutoFit/>
          </a:bodyPr>
          <a:lstStyle/>
          <a:p>
            <a:r>
              <a:rPr lang="tr-TR" sz="2800" dirty="0" smtClean="0"/>
              <a:t>• Tüm geri kazanım ve bertaraf tesisleri</a:t>
            </a:r>
          </a:p>
          <a:p>
            <a:r>
              <a:rPr lang="tr-TR" sz="2800" dirty="0" smtClean="0"/>
              <a:t>• Atık taşımacılığı</a:t>
            </a:r>
          </a:p>
          <a:p>
            <a:r>
              <a:rPr lang="tr-TR" sz="2800" dirty="0" smtClean="0"/>
              <a:t>• Atıkla ilgili işlem yapan tesislerin lisanslandırılması ve kontrolü</a:t>
            </a:r>
          </a:p>
          <a:p>
            <a:r>
              <a:rPr lang="tr-TR" sz="2800" dirty="0" smtClean="0"/>
              <a:t>• Atık üreten işlemlerin ve tesislerin lisanslandırılması ve kontrolü</a:t>
            </a:r>
          </a:p>
          <a:p>
            <a:r>
              <a:rPr lang="nn-NO" sz="2800" dirty="0" smtClean="0"/>
              <a:t>• Ulusal ve uluslar arası notifikasyonlar</a:t>
            </a:r>
          </a:p>
          <a:p>
            <a:r>
              <a:rPr lang="tr-TR" sz="2800" dirty="0" smtClean="0"/>
              <a:t>• Yıllık raporlamalar için atıkların sınıflandırılması</a:t>
            </a:r>
          </a:p>
          <a:p>
            <a:r>
              <a:rPr lang="nn-NO" sz="2800" dirty="0" smtClean="0"/>
              <a:t>• İlgili tarafların atıklarla ilgili konsept ve programları</a:t>
            </a:r>
          </a:p>
          <a:p>
            <a:r>
              <a:rPr lang="tr-TR" sz="2800" dirty="0" smtClean="0"/>
              <a:t>• İstatistikler ve raporlar ile ilgili yasalardan kaynaklanan diğer görevler</a:t>
            </a:r>
            <a:endParaRPr lang="tr-TR" sz="2800" dirty="0"/>
          </a:p>
        </p:txBody>
      </p:sp>
      <p:sp>
        <p:nvSpPr>
          <p:cNvPr id="3" name="2 Dikdörtgen"/>
          <p:cNvSpPr/>
          <p:nvPr/>
        </p:nvSpPr>
        <p:spPr>
          <a:xfrm>
            <a:off x="683568" y="548680"/>
            <a:ext cx="7100918" cy="707886"/>
          </a:xfrm>
          <a:prstGeom prst="rect">
            <a:avLst/>
          </a:prstGeom>
        </p:spPr>
        <p:txBody>
          <a:bodyPr wrap="none">
            <a:spAutoFit/>
          </a:bodyPr>
          <a:lstStyle/>
          <a:p>
            <a:r>
              <a:rPr lang="tr-TR" sz="4000" b="1" dirty="0" smtClean="0"/>
              <a:t>Atık Kodlarının Kullanım Alanları</a:t>
            </a:r>
            <a:endParaRPr lang="tr-TR" sz="4000" dirty="0"/>
          </a:p>
        </p:txBody>
      </p:sp>
      <p:sp>
        <p:nvSpPr>
          <p:cNvPr id="4" name="Slayt Numarası Yer Tutucusu 3"/>
          <p:cNvSpPr>
            <a:spLocks noGrp="1"/>
          </p:cNvSpPr>
          <p:nvPr>
            <p:ph type="sldNum" sz="quarter" idx="12"/>
          </p:nvPr>
        </p:nvSpPr>
        <p:spPr/>
        <p:txBody>
          <a:bodyPr/>
          <a:lstStyle/>
          <a:p>
            <a:fld id="{B1DEFA8C-F947-479F-BE07-76B6B3F80BF1}" type="slidenum">
              <a:rPr lang="tr-TR" smtClean="0"/>
              <a:pPr/>
              <a:t>44</a:t>
            </a:fld>
            <a:endParaRPr lang="tr-T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67544" y="764704"/>
            <a:ext cx="7848872" cy="5755422"/>
          </a:xfrm>
          <a:prstGeom prst="rect">
            <a:avLst/>
          </a:prstGeom>
        </p:spPr>
        <p:txBody>
          <a:bodyPr wrap="square">
            <a:spAutoFit/>
          </a:bodyPr>
          <a:lstStyle/>
          <a:p>
            <a:pPr algn="just"/>
            <a:r>
              <a:rPr lang="tr-TR" sz="4400" b="1" dirty="0" smtClean="0"/>
              <a:t>Atık Kodu Belirleme Hiyerarşisi</a:t>
            </a:r>
          </a:p>
          <a:p>
            <a:pPr algn="just"/>
            <a:r>
              <a:rPr lang="tr-TR" sz="3600" dirty="0" smtClean="0"/>
              <a:t>01’den 12’ye ya da 17’den 20’ye kadar olan bölümlerde atığın kaynağı ve bu atığa uygun</a:t>
            </a:r>
          </a:p>
          <a:p>
            <a:pPr algn="just"/>
            <a:r>
              <a:rPr lang="tr-TR" sz="3600" dirty="0" smtClean="0"/>
              <a:t>altı haneli atık kodu belirlenir.</a:t>
            </a:r>
          </a:p>
          <a:p>
            <a:pPr algn="just"/>
            <a:r>
              <a:rPr lang="tr-TR" sz="3600" dirty="0" smtClean="0"/>
              <a:t>Atığın kodunun belirlenmesi için, 01’den 12’ye ya da 17’den 20’ye kadar olan</a:t>
            </a:r>
          </a:p>
          <a:p>
            <a:pPr algn="just"/>
            <a:r>
              <a:rPr lang="tr-TR" sz="3600" dirty="0" smtClean="0"/>
              <a:t>bölümlerde uygun bir atık kodu bulunamaz ise 13, 14 ve 15 inci bölümler incelenir.</a:t>
            </a:r>
          </a:p>
        </p:txBody>
      </p:sp>
      <p:sp>
        <p:nvSpPr>
          <p:cNvPr id="3" name="Slayt Numarası Yer Tutucusu 2"/>
          <p:cNvSpPr>
            <a:spLocks noGrp="1"/>
          </p:cNvSpPr>
          <p:nvPr>
            <p:ph type="sldNum" sz="quarter" idx="12"/>
          </p:nvPr>
        </p:nvSpPr>
        <p:spPr/>
        <p:txBody>
          <a:bodyPr/>
          <a:lstStyle/>
          <a:p>
            <a:fld id="{B1DEFA8C-F947-479F-BE07-76B6B3F80BF1}" type="slidenum">
              <a:rPr lang="tr-TR" smtClean="0"/>
              <a:pPr/>
              <a:t>45</a:t>
            </a:fld>
            <a:endParaRPr lang="tr-T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683568" y="908720"/>
            <a:ext cx="7776864" cy="5632311"/>
          </a:xfrm>
          <a:prstGeom prst="rect">
            <a:avLst/>
          </a:prstGeom>
        </p:spPr>
        <p:txBody>
          <a:bodyPr wrap="square">
            <a:spAutoFit/>
          </a:bodyPr>
          <a:lstStyle/>
          <a:p>
            <a:pPr algn="just"/>
            <a:r>
              <a:rPr lang="tr-TR" sz="3600" dirty="0" smtClean="0"/>
              <a:t>Bu bölümlerde de uygun bir atık kodu bulunamaz ise atık, 16 </a:t>
            </a:r>
            <a:r>
              <a:rPr lang="tr-TR" sz="3600" dirty="0" err="1" smtClean="0"/>
              <a:t>ncı</a:t>
            </a:r>
            <a:r>
              <a:rPr lang="tr-TR" sz="3600" dirty="0" smtClean="0"/>
              <a:t> bölüme göre</a:t>
            </a:r>
          </a:p>
          <a:p>
            <a:pPr algn="just"/>
            <a:r>
              <a:rPr lang="tr-TR" sz="3600" dirty="0" smtClean="0"/>
              <a:t>değerlendirilir.</a:t>
            </a:r>
          </a:p>
          <a:p>
            <a:pPr algn="just"/>
            <a:r>
              <a:rPr lang="tr-TR" sz="3600" dirty="0" smtClean="0"/>
              <a:t>Eğer atık, 16 </a:t>
            </a:r>
            <a:r>
              <a:rPr lang="tr-TR" sz="3600" dirty="0" err="1" smtClean="0"/>
              <a:t>ncı</a:t>
            </a:r>
            <a:r>
              <a:rPr lang="tr-TR" sz="3600" dirty="0" smtClean="0"/>
              <a:t> bölüme de uyarlanamıyorsa, Atık Listesindeki ana faaliyet kodlarına</a:t>
            </a:r>
          </a:p>
          <a:p>
            <a:pPr algn="just"/>
            <a:r>
              <a:rPr lang="tr-TR" sz="3600" dirty="0" smtClean="0"/>
              <a:t>uygun olan ve sonu 99-başka türlü tanımlanamayan atıklar ile biten uygun atık kodu</a:t>
            </a:r>
          </a:p>
          <a:p>
            <a:pPr algn="just"/>
            <a:r>
              <a:rPr lang="tr-TR" sz="3600" dirty="0" smtClean="0"/>
              <a:t>Bakanlığın onayı ile kullanılır.</a:t>
            </a:r>
            <a:endParaRPr lang="tr-TR" sz="3600" dirty="0"/>
          </a:p>
        </p:txBody>
      </p:sp>
      <p:sp>
        <p:nvSpPr>
          <p:cNvPr id="2" name="Slayt Numarası Yer Tutucusu 1"/>
          <p:cNvSpPr>
            <a:spLocks noGrp="1"/>
          </p:cNvSpPr>
          <p:nvPr>
            <p:ph type="sldNum" sz="quarter" idx="12"/>
          </p:nvPr>
        </p:nvSpPr>
        <p:spPr/>
        <p:txBody>
          <a:bodyPr/>
          <a:lstStyle/>
          <a:p>
            <a:fld id="{B1DEFA8C-F947-479F-BE07-76B6B3F80BF1}" type="slidenum">
              <a:rPr lang="tr-TR" smtClean="0"/>
              <a:pPr/>
              <a:t>46</a:t>
            </a:fld>
            <a:endParaRPr lang="tr-T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55576" y="0"/>
            <a:ext cx="7632848" cy="6678751"/>
          </a:xfrm>
          <a:prstGeom prst="rect">
            <a:avLst/>
          </a:prstGeom>
        </p:spPr>
        <p:txBody>
          <a:bodyPr wrap="square">
            <a:spAutoFit/>
          </a:bodyPr>
          <a:lstStyle/>
          <a:p>
            <a:pPr algn="ctr"/>
            <a:r>
              <a:rPr lang="tr-TR" sz="4400" b="1" dirty="0" smtClean="0"/>
              <a:t>Tehlikeli Atıklar</a:t>
            </a:r>
          </a:p>
          <a:p>
            <a:r>
              <a:rPr lang="tr-TR" sz="3200" dirty="0" smtClean="0"/>
              <a:t>• ( * ) işaretli olanlar tehlikeli atıktır,</a:t>
            </a:r>
          </a:p>
          <a:p>
            <a:r>
              <a:rPr lang="tr-TR" sz="3200" dirty="0" smtClean="0"/>
              <a:t>• Tehlikeli atıklar, EK-III </a:t>
            </a:r>
            <a:r>
              <a:rPr lang="tr-TR" sz="3200" dirty="0" err="1" smtClean="0"/>
              <a:t>A’daki</a:t>
            </a:r>
            <a:r>
              <a:rPr lang="tr-TR" sz="3200" dirty="0" smtClean="0"/>
              <a:t> özelliklerden bir veya daha fazlasına</a:t>
            </a:r>
          </a:p>
          <a:p>
            <a:r>
              <a:rPr lang="tr-TR" sz="3200" dirty="0" smtClean="0"/>
              <a:t>sahiptirler,</a:t>
            </a:r>
          </a:p>
          <a:p>
            <a:r>
              <a:rPr lang="tr-TR" sz="3200" dirty="0" smtClean="0"/>
              <a:t>• Atık Listesinde (A) işaretli atıklar, EK-III </a:t>
            </a:r>
            <a:r>
              <a:rPr lang="tr-TR" sz="3200" dirty="0" err="1" smtClean="0"/>
              <a:t>B’de</a:t>
            </a:r>
            <a:r>
              <a:rPr lang="tr-TR" sz="3200" dirty="0" smtClean="0"/>
              <a:t> yer alan tehlikeli atık</a:t>
            </a:r>
          </a:p>
          <a:p>
            <a:r>
              <a:rPr lang="tr-TR" sz="3200" dirty="0" smtClean="0"/>
              <a:t>konsantrasyonuna bakılmaksızın tehlikeli atık sınıfına girer.</a:t>
            </a:r>
          </a:p>
          <a:p>
            <a:r>
              <a:rPr lang="tr-TR" sz="3200" dirty="0" smtClean="0"/>
              <a:t>• Atık Listesinde (M) işaretleri atıklar tehlikeli olma olasılığı bulunan</a:t>
            </a:r>
          </a:p>
          <a:p>
            <a:r>
              <a:rPr lang="tr-TR" sz="3200" dirty="0" smtClean="0"/>
              <a:t>atıklardır. Değerlendirme EK-III A ve EK-III </a:t>
            </a:r>
            <a:r>
              <a:rPr lang="tr-TR" sz="3200" dirty="0" err="1" smtClean="0"/>
              <a:t>B’ye</a:t>
            </a:r>
            <a:r>
              <a:rPr lang="tr-TR" sz="3200" dirty="0" smtClean="0"/>
              <a:t> göre yapılır.</a:t>
            </a:r>
            <a:endParaRPr lang="tr-TR" sz="32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47</a:t>
            </a:fld>
            <a:endParaRPr lang="tr-T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99592" y="1124744"/>
            <a:ext cx="7632848" cy="4401205"/>
          </a:xfrm>
          <a:prstGeom prst="rect">
            <a:avLst/>
          </a:prstGeom>
        </p:spPr>
        <p:txBody>
          <a:bodyPr wrap="square">
            <a:spAutoFit/>
          </a:bodyPr>
          <a:lstStyle/>
          <a:p>
            <a:pPr algn="just"/>
            <a:r>
              <a:rPr lang="tr-TR" sz="4000" dirty="0" smtClean="0"/>
              <a:t>• Genel olarak muallaklı atıklar bir işaret ile tehlikeli maddeler olarak</a:t>
            </a:r>
          </a:p>
          <a:p>
            <a:pPr algn="just"/>
            <a:r>
              <a:rPr lang="tr-TR" sz="4000" dirty="0" smtClean="0"/>
              <a:t>karakterize edilirler</a:t>
            </a:r>
          </a:p>
          <a:p>
            <a:pPr algn="just"/>
            <a:r>
              <a:rPr lang="tr-TR" sz="4000" dirty="0" err="1" smtClean="0"/>
              <a:t>xx</a:t>
            </a:r>
            <a:r>
              <a:rPr lang="tr-TR" sz="4000" dirty="0" smtClean="0"/>
              <a:t> yy </a:t>
            </a:r>
            <a:r>
              <a:rPr lang="tr-TR" sz="4000" dirty="0" err="1" smtClean="0"/>
              <a:t>zz</a:t>
            </a:r>
            <a:r>
              <a:rPr lang="tr-TR" sz="4000" dirty="0" smtClean="0"/>
              <a:t>* atık W, tehlikeli maddeler içerir</a:t>
            </a:r>
          </a:p>
          <a:p>
            <a:pPr algn="just"/>
            <a:r>
              <a:rPr lang="tr-TR" sz="4000" dirty="0" err="1" smtClean="0"/>
              <a:t>xx</a:t>
            </a:r>
            <a:r>
              <a:rPr lang="tr-TR" sz="4000" dirty="0" smtClean="0"/>
              <a:t> yy </a:t>
            </a:r>
            <a:r>
              <a:rPr lang="tr-TR" sz="4000" dirty="0" err="1" smtClean="0"/>
              <a:t>zz</a:t>
            </a:r>
            <a:r>
              <a:rPr lang="tr-TR" sz="4000" dirty="0" smtClean="0"/>
              <a:t>+1 atık W </a:t>
            </a:r>
            <a:r>
              <a:rPr lang="tr-TR" sz="4000" dirty="0" err="1" smtClean="0"/>
              <a:t>xx</a:t>
            </a:r>
            <a:r>
              <a:rPr lang="tr-TR" sz="4000" dirty="0" smtClean="0"/>
              <a:t> yy </a:t>
            </a:r>
            <a:r>
              <a:rPr lang="tr-TR" sz="4000" dirty="0" err="1" smtClean="0"/>
              <a:t>zz’de</a:t>
            </a:r>
            <a:r>
              <a:rPr lang="tr-TR" sz="4000" dirty="0" smtClean="0"/>
              <a:t> belirtilenlerin dışında</a:t>
            </a:r>
          </a:p>
        </p:txBody>
      </p:sp>
      <p:sp>
        <p:nvSpPr>
          <p:cNvPr id="3" name="Slayt Numarası Yer Tutucusu 2"/>
          <p:cNvSpPr>
            <a:spLocks noGrp="1"/>
          </p:cNvSpPr>
          <p:nvPr>
            <p:ph type="sldNum" sz="quarter" idx="12"/>
          </p:nvPr>
        </p:nvSpPr>
        <p:spPr/>
        <p:txBody>
          <a:bodyPr/>
          <a:lstStyle/>
          <a:p>
            <a:fld id="{B1DEFA8C-F947-479F-BE07-76B6B3F80BF1}" type="slidenum">
              <a:rPr lang="tr-TR" smtClean="0"/>
              <a:pPr/>
              <a:t>48</a:t>
            </a:fld>
            <a:endParaRPr lang="tr-T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971600" y="836712"/>
            <a:ext cx="7344816" cy="5262979"/>
          </a:xfrm>
          <a:prstGeom prst="rect">
            <a:avLst/>
          </a:prstGeom>
        </p:spPr>
        <p:txBody>
          <a:bodyPr wrap="square">
            <a:spAutoFit/>
          </a:bodyPr>
          <a:lstStyle/>
          <a:p>
            <a:pPr algn="just"/>
            <a:r>
              <a:rPr lang="tr-TR" sz="2800" dirty="0" smtClean="0"/>
              <a:t>– Bazı durumlarda muallaklı atıklar, bazı özel tehlikeli atıkları karakterize</a:t>
            </a:r>
          </a:p>
          <a:p>
            <a:pPr algn="just"/>
            <a:r>
              <a:rPr lang="tr-TR" sz="2800" dirty="0" smtClean="0"/>
              <a:t>ederler, örneğin</a:t>
            </a:r>
          </a:p>
          <a:p>
            <a:pPr algn="just"/>
            <a:r>
              <a:rPr lang="tr-TR" sz="2800" dirty="0" smtClean="0"/>
              <a:t>10 12 11* Ağır metaller içeren sırlama atıkları</a:t>
            </a:r>
          </a:p>
          <a:p>
            <a:pPr algn="just"/>
            <a:r>
              <a:rPr lang="tr-TR" sz="2800" dirty="0" smtClean="0"/>
              <a:t>10 12 12 10 12 11 dışındaki sırlama atıkları</a:t>
            </a:r>
          </a:p>
          <a:p>
            <a:pPr algn="just"/>
            <a:r>
              <a:rPr lang="tr-TR" sz="2800" dirty="0" smtClean="0"/>
              <a:t>– Bazı durumlarda ilgili tehlikelilik özelliği atık kodu içerisinde</a:t>
            </a:r>
          </a:p>
          <a:p>
            <a:pPr algn="just"/>
            <a:r>
              <a:rPr lang="tr-TR" sz="2800" dirty="0" smtClean="0"/>
              <a:t>tanımlanmaktadır.</a:t>
            </a:r>
          </a:p>
          <a:p>
            <a:pPr algn="just"/>
            <a:r>
              <a:rPr lang="tr-TR" sz="2800" dirty="0" smtClean="0"/>
              <a:t>10 05 10* Suyla temas halinde tehlikeli miktarlarda alevlenebilir gazlar</a:t>
            </a:r>
          </a:p>
          <a:p>
            <a:pPr algn="just"/>
            <a:r>
              <a:rPr lang="tr-TR" sz="2800" dirty="0" smtClean="0"/>
              <a:t>çıkaran yanıcı veya yayılabilir cüruf ve köpükler</a:t>
            </a:r>
          </a:p>
          <a:p>
            <a:pPr algn="just"/>
            <a:r>
              <a:rPr lang="tr-TR" sz="2800" dirty="0" smtClean="0"/>
              <a:t>10 05 11 10 05 10 dışındaki cüruf ve köpükler</a:t>
            </a:r>
            <a:endParaRPr lang="tr-TR" sz="2800" dirty="0"/>
          </a:p>
        </p:txBody>
      </p:sp>
      <p:sp>
        <p:nvSpPr>
          <p:cNvPr id="2" name="Slayt Numarası Yer Tutucusu 1"/>
          <p:cNvSpPr>
            <a:spLocks noGrp="1"/>
          </p:cNvSpPr>
          <p:nvPr>
            <p:ph type="sldNum" sz="quarter" idx="12"/>
          </p:nvPr>
        </p:nvSpPr>
        <p:spPr/>
        <p:txBody>
          <a:bodyPr/>
          <a:lstStyle/>
          <a:p>
            <a:fld id="{B1DEFA8C-F947-479F-BE07-76B6B3F80BF1}" type="slidenum">
              <a:rPr lang="tr-TR" smtClean="0"/>
              <a:pPr/>
              <a:t>49</a:t>
            </a:fld>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39552" y="980728"/>
            <a:ext cx="7848872" cy="4893647"/>
          </a:xfrm>
          <a:prstGeom prst="rect">
            <a:avLst/>
          </a:prstGeom>
        </p:spPr>
        <p:txBody>
          <a:bodyPr wrap="square">
            <a:spAutoFit/>
          </a:bodyPr>
          <a:lstStyle/>
          <a:p>
            <a:pPr lvl="0" algn="just" eaLnBrk="0" fontAlgn="base" hangingPunct="0">
              <a:spcBef>
                <a:spcPct val="0"/>
              </a:spcBef>
              <a:spcAft>
                <a:spcPct val="0"/>
              </a:spcAft>
            </a:pPr>
            <a:r>
              <a:rPr lang="tr-TR" sz="2400" dirty="0" smtClean="0">
                <a:ea typeface="Times New Roman" pitchFamily="18" charset="0"/>
                <a:cs typeface="Times New Roman" pitchFamily="18" charset="0"/>
              </a:rPr>
              <a:t>7) Siyanür içeren ısıl işlemler ile sertleştirme işlemlerinden kaynaklanan atıklar tuzlar,</a:t>
            </a:r>
            <a:endParaRPr lang="tr-TR" sz="2400" dirty="0" smtClean="0">
              <a:cs typeface="Arial" pitchFamily="34" charset="0"/>
            </a:endParaRPr>
          </a:p>
          <a:p>
            <a:pPr lvl="0" algn="just" eaLnBrk="0" fontAlgn="base" hangingPunct="0">
              <a:spcBef>
                <a:spcPct val="0"/>
              </a:spcBef>
              <a:spcAft>
                <a:spcPct val="0"/>
              </a:spcAft>
            </a:pPr>
            <a:r>
              <a:rPr lang="tr-TR" sz="2400" dirty="0" smtClean="0">
                <a:ea typeface="Times New Roman" pitchFamily="18" charset="0"/>
                <a:cs typeface="Times New Roman" pitchFamily="18" charset="0"/>
              </a:rPr>
              <a:t>8) Hedeflenen kullanıma uygun olmayan mineral yağlar  ve yağlı maddeler, </a:t>
            </a:r>
            <a:endParaRPr lang="tr-TR" sz="2400" dirty="0" smtClean="0">
              <a:cs typeface="Arial" pitchFamily="34" charset="0"/>
            </a:endParaRPr>
          </a:p>
          <a:p>
            <a:pPr lvl="0" algn="just" eaLnBrk="0" fontAlgn="base" hangingPunct="0">
              <a:spcBef>
                <a:spcPct val="0"/>
              </a:spcBef>
              <a:spcAft>
                <a:spcPct val="0"/>
              </a:spcAft>
            </a:pPr>
            <a:r>
              <a:rPr lang="tr-TR" sz="2400" dirty="0" smtClean="0">
                <a:ea typeface="Times New Roman" pitchFamily="18" charset="0"/>
                <a:cs typeface="Times New Roman" pitchFamily="18" charset="0"/>
              </a:rPr>
              <a:t>9) Yağ / su, hidrokarbon / su karışımları, emülsiyonlar, </a:t>
            </a:r>
            <a:endParaRPr lang="tr-TR" sz="2400" dirty="0" smtClean="0">
              <a:cs typeface="Arial" pitchFamily="34" charset="0"/>
            </a:endParaRPr>
          </a:p>
          <a:p>
            <a:pPr lvl="0" algn="just" eaLnBrk="0" fontAlgn="base" hangingPunct="0">
              <a:spcBef>
                <a:spcPct val="0"/>
              </a:spcBef>
              <a:spcAft>
                <a:spcPct val="0"/>
              </a:spcAft>
            </a:pPr>
            <a:r>
              <a:rPr lang="tr-TR" sz="2400" dirty="0" smtClean="0">
                <a:ea typeface="Times New Roman" pitchFamily="18" charset="0"/>
                <a:cs typeface="Times New Roman" pitchFamily="18" charset="0"/>
              </a:rPr>
              <a:t>10) PCB ( </a:t>
            </a:r>
            <a:r>
              <a:rPr lang="tr-TR" sz="2400" dirty="0" err="1" smtClean="0">
                <a:ea typeface="Times New Roman" pitchFamily="18" charset="0"/>
                <a:cs typeface="Times New Roman" pitchFamily="18" charset="0"/>
              </a:rPr>
              <a:t>Poliklorbubifeniller</a:t>
            </a:r>
            <a:r>
              <a:rPr lang="tr-TR" sz="2400" dirty="0" smtClean="0">
                <a:ea typeface="Times New Roman" pitchFamily="18" charset="0"/>
                <a:cs typeface="Times New Roman" pitchFamily="18" charset="0"/>
              </a:rPr>
              <a:t>) ve / veya PCT (</a:t>
            </a:r>
            <a:r>
              <a:rPr lang="tr-TR" sz="2400" dirty="0" err="1" smtClean="0">
                <a:ea typeface="Times New Roman" pitchFamily="18" charset="0"/>
                <a:cs typeface="Times New Roman" pitchFamily="18" charset="0"/>
              </a:rPr>
              <a:t>Poliklorluterfeniller</a:t>
            </a:r>
            <a:r>
              <a:rPr lang="tr-TR" sz="2400" dirty="0" smtClean="0">
                <a:ea typeface="Times New Roman" pitchFamily="18" charset="0"/>
                <a:cs typeface="Times New Roman" pitchFamily="18" charset="0"/>
              </a:rPr>
              <a:t>) ve/veya PBB (</a:t>
            </a:r>
            <a:r>
              <a:rPr lang="tr-TR" sz="2400" dirty="0" err="1" smtClean="0">
                <a:ea typeface="Times New Roman" pitchFamily="18" charset="0"/>
                <a:cs typeface="Times New Roman" pitchFamily="18" charset="0"/>
              </a:rPr>
              <a:t>Polibromlubifeniller</a:t>
            </a:r>
            <a:r>
              <a:rPr lang="tr-TR" sz="2400" dirty="0" smtClean="0">
                <a:ea typeface="Times New Roman" pitchFamily="18" charset="0"/>
                <a:cs typeface="Times New Roman" pitchFamily="18" charset="0"/>
              </a:rPr>
              <a:t>) içeren maddeler,</a:t>
            </a:r>
            <a:endParaRPr lang="tr-TR" sz="2400" dirty="0" smtClean="0">
              <a:cs typeface="Arial" pitchFamily="34" charset="0"/>
            </a:endParaRPr>
          </a:p>
          <a:p>
            <a:pPr lvl="0" algn="just" eaLnBrk="0" fontAlgn="base" hangingPunct="0">
              <a:spcBef>
                <a:spcPct val="0"/>
              </a:spcBef>
              <a:spcAft>
                <a:spcPct val="0"/>
              </a:spcAft>
            </a:pPr>
            <a:r>
              <a:rPr lang="tr-TR" sz="2400" dirty="0" smtClean="0">
                <a:ea typeface="Times New Roman" pitchFamily="18" charset="0"/>
                <a:cs typeface="Times New Roman" pitchFamily="18" charset="0"/>
              </a:rPr>
              <a:t>11) Rafine etme, </a:t>
            </a:r>
            <a:r>
              <a:rPr lang="tr-TR" sz="2400" dirty="0" err="1" smtClean="0">
                <a:ea typeface="Times New Roman" pitchFamily="18" charset="0"/>
                <a:cs typeface="Times New Roman" pitchFamily="18" charset="0"/>
              </a:rPr>
              <a:t>distilasyon</a:t>
            </a:r>
            <a:r>
              <a:rPr lang="tr-TR" sz="2400" dirty="0" smtClean="0">
                <a:ea typeface="Times New Roman" pitchFamily="18" charset="0"/>
                <a:cs typeface="Times New Roman" pitchFamily="18" charset="0"/>
              </a:rPr>
              <a:t> (</a:t>
            </a:r>
            <a:r>
              <a:rPr lang="tr-TR" sz="2400" dirty="0" err="1" smtClean="0">
                <a:ea typeface="Times New Roman" pitchFamily="18" charset="0"/>
                <a:cs typeface="Times New Roman" pitchFamily="18" charset="0"/>
              </a:rPr>
              <a:t>imbikleme</a:t>
            </a:r>
            <a:r>
              <a:rPr lang="tr-TR" sz="2400" dirty="0" smtClean="0">
                <a:ea typeface="Times New Roman" pitchFamily="18" charset="0"/>
                <a:cs typeface="Times New Roman" pitchFamily="18" charset="0"/>
              </a:rPr>
              <a:t>) ve her türlü </a:t>
            </a:r>
            <a:r>
              <a:rPr lang="tr-TR" sz="2400" dirty="0" err="1" smtClean="0">
                <a:ea typeface="Times New Roman" pitchFamily="18" charset="0"/>
                <a:cs typeface="Times New Roman" pitchFamily="18" charset="0"/>
              </a:rPr>
              <a:t>pirolitik</a:t>
            </a:r>
            <a:r>
              <a:rPr lang="tr-TR" sz="2400" dirty="0" smtClean="0">
                <a:ea typeface="Times New Roman" pitchFamily="18" charset="0"/>
                <a:cs typeface="Times New Roman" pitchFamily="18" charset="0"/>
              </a:rPr>
              <a:t>(ısıl) işlem sonucu ortaya çıkan katranlı  maddeler,</a:t>
            </a:r>
            <a:endParaRPr lang="tr-TR" sz="2400" dirty="0" smtClean="0">
              <a:cs typeface="Arial" pitchFamily="34" charset="0"/>
            </a:endParaRPr>
          </a:p>
          <a:p>
            <a:pPr lvl="0" algn="just" eaLnBrk="0" fontAlgn="base" hangingPunct="0">
              <a:spcBef>
                <a:spcPct val="0"/>
              </a:spcBef>
              <a:spcAft>
                <a:spcPct val="0"/>
              </a:spcAft>
            </a:pPr>
            <a:r>
              <a:rPr lang="tr-TR" sz="2400" dirty="0" smtClean="0">
                <a:ea typeface="Times New Roman" pitchFamily="18" charset="0"/>
                <a:cs typeface="Times New Roman" pitchFamily="18" charset="0"/>
              </a:rPr>
              <a:t>12) Mürekkepler, boyalar, pigmentler, boyalar, lakeler, (cilalar) vernikler,</a:t>
            </a:r>
            <a:endParaRPr lang="tr-TR" sz="2400" dirty="0" smtClean="0">
              <a:cs typeface="Arial" pitchFamily="34" charset="0"/>
            </a:endParaRPr>
          </a:p>
          <a:p>
            <a:pPr lvl="0" algn="just" eaLnBrk="0" fontAlgn="base" hangingPunct="0">
              <a:spcBef>
                <a:spcPct val="0"/>
              </a:spcBef>
              <a:spcAft>
                <a:spcPct val="0"/>
              </a:spcAft>
            </a:pPr>
            <a:r>
              <a:rPr lang="tr-TR" sz="2400" dirty="0" smtClean="0">
                <a:ea typeface="Times New Roman" pitchFamily="18" charset="0"/>
                <a:cs typeface="Times New Roman" pitchFamily="18" charset="0"/>
              </a:rPr>
              <a:t> </a:t>
            </a:r>
            <a:endParaRPr lang="tr-TR" sz="2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Slayt Numarası Yer Tutucusu 1"/>
          <p:cNvSpPr>
            <a:spLocks noGrp="1"/>
          </p:cNvSpPr>
          <p:nvPr>
            <p:ph type="sldNum" sz="quarter" idx="12"/>
          </p:nvPr>
        </p:nvSpPr>
        <p:spPr/>
        <p:txBody>
          <a:bodyPr/>
          <a:lstStyle/>
          <a:p>
            <a:fld id="{B1DEFA8C-F947-479F-BE07-76B6B3F80BF1}" type="slidenum">
              <a:rPr lang="tr-TR" smtClean="0"/>
              <a:pPr/>
              <a:t>50</a:t>
            </a:fld>
            <a:endParaRPr lang="tr-T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2" name="Slayt Numarası Yer Tutucusu 1"/>
          <p:cNvSpPr>
            <a:spLocks noGrp="1"/>
          </p:cNvSpPr>
          <p:nvPr>
            <p:ph type="sldNum" sz="quarter" idx="12"/>
          </p:nvPr>
        </p:nvSpPr>
        <p:spPr/>
        <p:txBody>
          <a:bodyPr/>
          <a:lstStyle/>
          <a:p>
            <a:fld id="{B1DEFA8C-F947-479F-BE07-76B6B3F80BF1}" type="slidenum">
              <a:rPr lang="tr-TR" smtClean="0"/>
              <a:pPr/>
              <a:t>51</a:t>
            </a:fld>
            <a:endParaRPr lang="tr-T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755576" y="349206"/>
            <a:ext cx="7848872" cy="63401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5400" b="1" i="0" u="none" strike="noStrike" cap="none" normalizeH="0" baseline="0" dirty="0" smtClean="0">
                <a:ln>
                  <a:noFill/>
                </a:ln>
                <a:effectLst/>
                <a:ea typeface="Times New Roman" pitchFamily="18" charset="0"/>
                <a:cs typeface="Times New Roman" pitchFamily="18" charset="0"/>
              </a:rPr>
              <a:t>TEHLİKELİ  ATIKLAR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3200" b="0" i="0" u="none" strike="noStrike" cap="none" normalizeH="0" baseline="0" dirty="0" smtClean="0">
              <a:ln>
                <a:noFill/>
              </a:ln>
              <a:solidFill>
                <a:srgbClr val="444444"/>
              </a:solidFill>
              <a:effectLst/>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3200" b="0" i="0" u="none" strike="noStrike" cap="none" normalizeH="0" baseline="0" dirty="0" smtClean="0">
                <a:ln>
                  <a:noFill/>
                </a:ln>
                <a:solidFill>
                  <a:schemeClr val="tx1"/>
                </a:solidFill>
                <a:effectLst/>
                <a:ea typeface="Times New Roman" pitchFamily="18" charset="0"/>
                <a:cs typeface="Arial" pitchFamily="34" charset="0"/>
              </a:rPr>
              <a:t>Teknolojik gelişmeler, üretim artışı ve üretim sürecindeki ilerleme ve değişiklikler, kullanılan enerji kaynakları ve kimyasal madde kullanımında artışlar, tehlikeli atık miktarında önemli bir yükselişe yol açmaktadır. Sayıları her geçen gün artmakta olan kimyasal maddeler veterinerlik, tıp ve tarım ilaçlarının ve gıda maddelerinin içerisinde, kozmetik ve temizlik maddesi kapsamında olmak üzere </a:t>
            </a:r>
            <a:r>
              <a:rPr kumimoji="0" lang="tr-TR" sz="3200" b="0" i="0" u="none" strike="noStrike" cap="none" normalizeH="0" baseline="0" dirty="0" err="1" smtClean="0">
                <a:ln>
                  <a:noFill/>
                </a:ln>
                <a:solidFill>
                  <a:schemeClr val="tx1"/>
                </a:solidFill>
                <a:effectLst/>
                <a:ea typeface="Times New Roman" pitchFamily="18" charset="0"/>
                <a:cs typeface="Arial" pitchFamily="34" charset="0"/>
              </a:rPr>
              <a:t>pekçok</a:t>
            </a:r>
            <a:r>
              <a:rPr kumimoji="0" lang="tr-TR" sz="3200" b="0" i="0" u="none" strike="noStrike" cap="none" normalizeH="0" baseline="0" dirty="0" smtClean="0">
                <a:ln>
                  <a:noFill/>
                </a:ln>
                <a:solidFill>
                  <a:schemeClr val="tx1"/>
                </a:solidFill>
                <a:effectLst/>
                <a:ea typeface="Times New Roman" pitchFamily="18" charset="0"/>
                <a:cs typeface="Arial" pitchFamily="34" charset="0"/>
              </a:rPr>
              <a:t> yerde kullanılmaktadır. </a:t>
            </a:r>
            <a:endParaRPr kumimoji="0" lang="tr-TR" sz="3200" b="0" i="0" u="none" strike="noStrike" cap="none" normalizeH="0" baseline="0" dirty="0" smtClean="0">
              <a:ln>
                <a:noFill/>
              </a:ln>
              <a:solidFill>
                <a:schemeClr val="tx1"/>
              </a:solidFill>
              <a:effectLst/>
              <a:cs typeface="Arial" pitchFamily="34" charset="0"/>
            </a:endParaRPr>
          </a:p>
        </p:txBody>
      </p:sp>
      <p:sp>
        <p:nvSpPr>
          <p:cNvPr id="2" name="Slayt Numarası Yer Tutucusu 1"/>
          <p:cNvSpPr>
            <a:spLocks noGrp="1"/>
          </p:cNvSpPr>
          <p:nvPr>
            <p:ph type="sldNum" sz="quarter" idx="12"/>
          </p:nvPr>
        </p:nvSpPr>
        <p:spPr/>
        <p:txBody>
          <a:bodyPr/>
          <a:lstStyle/>
          <a:p>
            <a:fld id="{B1DEFA8C-F947-479F-BE07-76B6B3F80BF1}" type="slidenum">
              <a:rPr lang="tr-TR" smtClean="0"/>
              <a:pPr/>
              <a:t>52</a:t>
            </a:fld>
            <a:endParaRPr lang="tr-T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83568" y="836712"/>
            <a:ext cx="7776864" cy="5016758"/>
          </a:xfrm>
          <a:prstGeom prst="rect">
            <a:avLst/>
          </a:prstGeom>
        </p:spPr>
        <p:txBody>
          <a:bodyPr wrap="square">
            <a:spAutoFit/>
          </a:bodyPr>
          <a:lstStyle/>
          <a:p>
            <a:pPr algn="just"/>
            <a:r>
              <a:rPr lang="tr-TR" sz="3200" dirty="0" smtClean="0"/>
              <a:t>Her sekiz saatte bir yeni bir kimyasal tanıtılmakta, ticari hayata her yıl ortalama 1000 yeni kimyasal girmektedir. Bilinen yedi milyon civarında kimyasal maddenin 80.000 kadarı günlük yaşamda kullanılmaktadır. İnsanların yaşamını kolaylaştıran bu maddelerin kullanımında ve atıklarının </a:t>
            </a:r>
            <a:r>
              <a:rPr lang="tr-TR" sz="3200" dirty="0" err="1" smtClean="0"/>
              <a:t>bertarafında</a:t>
            </a:r>
            <a:r>
              <a:rPr lang="tr-TR" sz="3200" dirty="0" smtClean="0"/>
              <a:t> büyük sorunlar yaşanmakta, kimyasallar çevre kirliliğine neden olmakta ve insan sağlığı açısından risk oluşturmaktadır. </a:t>
            </a:r>
            <a:endParaRPr lang="tr-TR" sz="32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53</a:t>
            </a:fld>
            <a:endParaRPr lang="tr-T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755576" y="1268760"/>
            <a:ext cx="7776864" cy="4031873"/>
          </a:xfrm>
          <a:prstGeom prst="rect">
            <a:avLst/>
          </a:prstGeom>
        </p:spPr>
        <p:txBody>
          <a:bodyPr wrap="square">
            <a:spAutoFit/>
          </a:bodyPr>
          <a:lstStyle/>
          <a:p>
            <a:pPr algn="just"/>
            <a:r>
              <a:rPr lang="tr-TR" sz="3200" dirty="0" smtClean="0"/>
              <a:t>Tehlikeli atık sorunu, ülkemiz için iki farklı boyuta sahiptir. Bunlardan biri, sanayileşme sürecine koşut olarak ülke içinde tehlikeli atık miktarının artmasıdır. İkinci boyut, dünya tehlikeli atıklarının %90'ını üreten gelişmiş ülkelerin bu atıkları başka ülkelerin </a:t>
            </a:r>
            <a:r>
              <a:rPr lang="tr-TR" sz="3200" dirty="0" err="1" smtClean="0"/>
              <a:t>yanısıra</a:t>
            </a:r>
            <a:r>
              <a:rPr lang="tr-TR" sz="3200" dirty="0" smtClean="0"/>
              <a:t> Türkiye'ye ihraç etme girişimlerinde bulunmalarıdır. </a:t>
            </a:r>
            <a:endParaRPr lang="tr-TR" sz="3200" dirty="0"/>
          </a:p>
        </p:txBody>
      </p:sp>
      <p:sp>
        <p:nvSpPr>
          <p:cNvPr id="2" name="Slayt Numarası Yer Tutucusu 1"/>
          <p:cNvSpPr>
            <a:spLocks noGrp="1"/>
          </p:cNvSpPr>
          <p:nvPr>
            <p:ph type="sldNum" sz="quarter" idx="12"/>
          </p:nvPr>
        </p:nvSpPr>
        <p:spPr/>
        <p:txBody>
          <a:bodyPr/>
          <a:lstStyle/>
          <a:p>
            <a:fld id="{B1DEFA8C-F947-479F-BE07-76B6B3F80BF1}" type="slidenum">
              <a:rPr lang="tr-TR" smtClean="0"/>
              <a:pPr/>
              <a:t>54</a:t>
            </a:fld>
            <a:endParaRPr lang="tr-T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27584" y="908720"/>
            <a:ext cx="7704856" cy="4893647"/>
          </a:xfrm>
          <a:prstGeom prst="rect">
            <a:avLst/>
          </a:prstGeom>
        </p:spPr>
        <p:txBody>
          <a:bodyPr wrap="square">
            <a:spAutoFit/>
          </a:bodyPr>
          <a:lstStyle/>
          <a:p>
            <a:pPr algn="just"/>
            <a:r>
              <a:rPr lang="tr-TR" sz="2400" dirty="0" smtClean="0"/>
              <a:t>Uluslararası çöp ticareti, 1980'lerin başlarında önemli bir sorun olarak algılanmaya başlanmış, çöp ihracatı "</a:t>
            </a:r>
            <a:r>
              <a:rPr lang="tr-TR" sz="2400" dirty="0" err="1" smtClean="0"/>
              <a:t>toksik</a:t>
            </a:r>
            <a:r>
              <a:rPr lang="tr-TR" sz="2400" dirty="0" smtClean="0"/>
              <a:t> terörizmi" ve "</a:t>
            </a:r>
            <a:r>
              <a:rPr lang="tr-TR" sz="2400" dirty="0" err="1" smtClean="0"/>
              <a:t>toksik</a:t>
            </a:r>
            <a:r>
              <a:rPr lang="tr-TR" sz="2400" dirty="0" smtClean="0"/>
              <a:t> sömürgecilik" olarak nitelendirilmiştir. 1986 yılında çöp ithalatını yasaklamış ülke sayısı yalnızca üç iken, 1995 yılında bu sayı 100'ü aşmıştır. 1989 yılında Afrika, </a:t>
            </a:r>
            <a:r>
              <a:rPr lang="tr-TR" sz="2400" dirty="0" err="1" smtClean="0"/>
              <a:t>Karayipler</a:t>
            </a:r>
            <a:r>
              <a:rPr lang="tr-TR" sz="2400" dirty="0" smtClean="0"/>
              <a:t> ve Pasifik ülkesi tarafından imzalanan Lome Sözleşmesi, 1991'de imzalanan Bamako Sözleşmesi, 1993 yılında Orta Amerika ülkeleri arasında imzalanan anlaşma ve aynı yıl Akdeniz ülkelerince imzalanan Barselona Sözleşmesi uluslararası çöp ticaretini önemli ölçüde güçleştirmiştir. Topraklarını korumakta en geç kalan bölge Güney Asya bölgesi olmuştur. Türkiye uluslararası çöp ticaretini Barselona Sözleşmesi çerçevesinde yasaklamış ülkelerdendir.</a:t>
            </a:r>
            <a:endParaRPr lang="tr-TR" sz="24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55</a:t>
            </a:fld>
            <a:endParaRPr lang="tr-T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27584" y="836712"/>
            <a:ext cx="7632848" cy="5509200"/>
          </a:xfrm>
          <a:prstGeom prst="rect">
            <a:avLst/>
          </a:prstGeom>
        </p:spPr>
        <p:txBody>
          <a:bodyPr wrap="square">
            <a:spAutoFit/>
          </a:bodyPr>
          <a:lstStyle/>
          <a:p>
            <a:pPr algn="just"/>
            <a:r>
              <a:rPr lang="tr-TR" sz="3200" dirty="0" smtClean="0"/>
              <a:t>Ülkemizde, sınai tesislerin toplandığı İzmit Körfezi gibi bölgelerimizde tehlikeli atık miktarı giderek artmakta, bu bölgelerde arıtma tesislerinin bulunmaması ve bu tesislerin pahalı olması nedeniyle kirlenmenin boyutları büyümektedir. Katı atıkların, özellikle sınai katı atıkların içerisinde tehlikeli atıklar yer almakta; bunların katı atıklardan farklı bertaraf edilmeleri ve farklı yönetilmeleri gerekmektedir. </a:t>
            </a:r>
            <a:endParaRPr lang="tr-TR" sz="32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56</a:t>
            </a:fld>
            <a:endParaRPr lang="tr-T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27584" y="980728"/>
            <a:ext cx="7632848" cy="5016758"/>
          </a:xfrm>
          <a:prstGeom prst="rect">
            <a:avLst/>
          </a:prstGeom>
        </p:spPr>
        <p:txBody>
          <a:bodyPr wrap="square">
            <a:spAutoFit/>
          </a:bodyPr>
          <a:lstStyle/>
          <a:p>
            <a:pPr algn="just"/>
            <a:r>
              <a:rPr lang="tr-TR" sz="3200" dirty="0" smtClean="0"/>
              <a:t>Katı atıkların toplanmasından ve </a:t>
            </a:r>
            <a:r>
              <a:rPr lang="tr-TR" sz="3200" dirty="0" err="1" smtClean="0"/>
              <a:t>bertarafından</a:t>
            </a:r>
            <a:r>
              <a:rPr lang="tr-TR" sz="3200" dirty="0" smtClean="0"/>
              <a:t> sorumlu olan belediyelerin tehlikeli atıkların yönetimi konusunda da çok önemli yetkileri ve sorumlulukları bulunmaktadır. Bu kapsamda belediyelere düşen görev, entegre bir atık yönetim modelini geliştirerek sorunların çözümünü sağlamak olmalıdır. Ancak ülkemizde henüz bu konuda gelişmiş bir yönetim sistemi bulunmamaktadır.</a:t>
            </a:r>
            <a:endParaRPr lang="tr-TR" sz="32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57</a:t>
            </a:fld>
            <a:endParaRPr lang="tr-T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55576" y="548680"/>
            <a:ext cx="7632848" cy="6001643"/>
          </a:xfrm>
          <a:prstGeom prst="rect">
            <a:avLst/>
          </a:prstGeom>
        </p:spPr>
        <p:txBody>
          <a:bodyPr wrap="square">
            <a:spAutoFit/>
          </a:bodyPr>
          <a:lstStyle/>
          <a:p>
            <a:pPr algn="just"/>
            <a:r>
              <a:rPr lang="tr-TR" sz="3200" dirty="0" smtClean="0"/>
              <a:t>Günümüzde gelişmiş ülkelerde de tehlikeli atıkların % 50-70'i gelişigüzel atılmakta ve radyoaktif atıklar denize bırakılmaktadır. Bu ülkelerin tehlikeli atıklardan ihraç yoluyla kurtulma çabaları, bir yasadışı trafik doğmasına yol açmış bulunmaktadır. Türkiye son yıllarda tehlikeli atıkların sınırlar ötesi taşınmasından olumsuz olarak etkilenmiştir. Bu süreç, bazı uluslararası şirketlerin belediyelere özel çöp yakma tesisleri kurarak kendi çöplerini getirmek istemeleriyle başlamıştır.</a:t>
            </a:r>
            <a:endParaRPr lang="tr-TR" sz="32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58</a:t>
            </a:fld>
            <a:endParaRPr lang="tr-T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99592" y="692696"/>
            <a:ext cx="7632848" cy="5509200"/>
          </a:xfrm>
          <a:prstGeom prst="rect">
            <a:avLst/>
          </a:prstGeom>
        </p:spPr>
        <p:txBody>
          <a:bodyPr wrap="square">
            <a:spAutoFit/>
          </a:bodyPr>
          <a:lstStyle/>
          <a:p>
            <a:pPr algn="just"/>
            <a:r>
              <a:rPr lang="tr-TR" sz="3200" dirty="0" smtClean="0"/>
              <a:t>Isparta </a:t>
            </a:r>
            <a:r>
              <a:rPr lang="tr-TR" sz="3200" dirty="0" err="1" smtClean="0"/>
              <a:t>Göltaş</a:t>
            </a:r>
            <a:r>
              <a:rPr lang="tr-TR" sz="3200" dirty="0" smtClean="0"/>
              <a:t> Çimento Fabrikası'na, kullanımı tüm Avrupa'da ve gelişmiş ülkelerde yasaklanmış olan </a:t>
            </a:r>
            <a:r>
              <a:rPr lang="tr-TR" sz="3200" dirty="0" err="1" smtClean="0"/>
              <a:t>PCB'li</a:t>
            </a:r>
            <a:r>
              <a:rPr lang="tr-TR" sz="3200" dirty="0" smtClean="0"/>
              <a:t> atıklar getirilmiş ve daha sonra geri gönderilmiştir. Karadeniz'e </a:t>
            </a:r>
            <a:r>
              <a:rPr lang="tr-TR" sz="3200" dirty="0" err="1" smtClean="0"/>
              <a:t>toksik</a:t>
            </a:r>
            <a:r>
              <a:rPr lang="tr-TR" sz="3200" dirty="0" smtClean="0"/>
              <a:t> ve tehlikeli atık bulunan variller atılarak turizm ve balıkçılık faaliyetleri engellenmiş, çevre ve insan sağlığına olumsuz etkileri olmuştur. </a:t>
            </a:r>
            <a:r>
              <a:rPr lang="tr-TR" sz="3200" dirty="0" err="1" smtClean="0"/>
              <a:t>Petersberg</a:t>
            </a:r>
            <a:r>
              <a:rPr lang="tr-TR" sz="3200" dirty="0" smtClean="0"/>
              <a:t> gemisi "inşaat kumu getiriyorum" diyerek tehlikeli atık getirmiş ve bir yıl sonra diplomatik girişimlerle geri gönderilmiştir.</a:t>
            </a:r>
            <a:endParaRPr lang="tr-TR" sz="32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59</a:t>
            </a:fld>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467544" y="620688"/>
            <a:ext cx="8064896" cy="5693866"/>
          </a:xfrm>
          <a:prstGeom prst="rect">
            <a:avLst/>
          </a:prstGeom>
        </p:spPr>
        <p:txBody>
          <a:bodyPr wrap="square">
            <a:spAutoFit/>
          </a:bodyPr>
          <a:lstStyle/>
          <a:p>
            <a:pPr lvl="0" algn="just" eaLnBrk="0" fontAlgn="base" hangingPunct="0">
              <a:spcBef>
                <a:spcPct val="0"/>
              </a:spcBef>
              <a:spcAft>
                <a:spcPct val="0"/>
              </a:spcAft>
            </a:pPr>
            <a:r>
              <a:rPr lang="tr-TR" sz="2800" dirty="0" smtClean="0">
                <a:ea typeface="Times New Roman" pitchFamily="18" charset="0"/>
                <a:cs typeface="Times New Roman" pitchFamily="18" charset="0"/>
              </a:rPr>
              <a:t>13) Reçineler, lateks, </a:t>
            </a:r>
            <a:r>
              <a:rPr lang="tr-TR" sz="2800" dirty="0" err="1" smtClean="0">
                <a:ea typeface="Times New Roman" pitchFamily="18" charset="0"/>
                <a:cs typeface="Times New Roman" pitchFamily="18" charset="0"/>
              </a:rPr>
              <a:t>plastize</a:t>
            </a:r>
            <a:r>
              <a:rPr lang="tr-TR" sz="2800" dirty="0" smtClean="0">
                <a:ea typeface="Times New Roman" pitchFamily="18" charset="0"/>
                <a:cs typeface="Times New Roman" pitchFamily="18" charset="0"/>
              </a:rPr>
              <a:t> edici maddeler , zamklar / yapıştırıcılar, </a:t>
            </a:r>
            <a:endParaRPr lang="tr-TR" sz="2800" dirty="0" smtClean="0">
              <a:cs typeface="Arial" pitchFamily="34" charset="0"/>
            </a:endParaRPr>
          </a:p>
          <a:p>
            <a:pPr lvl="0" algn="just" eaLnBrk="0" fontAlgn="base" hangingPunct="0">
              <a:spcBef>
                <a:spcPct val="0"/>
              </a:spcBef>
              <a:spcAft>
                <a:spcPct val="0"/>
              </a:spcAft>
            </a:pPr>
            <a:r>
              <a:rPr lang="tr-TR" sz="2800" dirty="0" smtClean="0">
                <a:ea typeface="Times New Roman" pitchFamily="18" charset="0"/>
                <a:cs typeface="Times New Roman" pitchFamily="18" charset="0"/>
              </a:rPr>
              <a:t>14) Tanımlanmamış ve / veya yeni ve insan ve / veya  çevre üzerindeki etkileri bilinmeyen, araştırma ve geliştirme ya da eğitsel aktivitelerden kaynaklanan kimyasal maddeler,</a:t>
            </a:r>
            <a:endParaRPr lang="tr-TR" sz="2800" dirty="0" smtClean="0">
              <a:cs typeface="Arial" pitchFamily="34" charset="0"/>
            </a:endParaRPr>
          </a:p>
          <a:p>
            <a:pPr lvl="0" algn="just" eaLnBrk="0" fontAlgn="base" hangingPunct="0">
              <a:spcBef>
                <a:spcPct val="0"/>
              </a:spcBef>
              <a:spcAft>
                <a:spcPct val="0"/>
              </a:spcAft>
            </a:pPr>
            <a:r>
              <a:rPr lang="tr-TR" sz="2800" dirty="0" smtClean="0">
                <a:ea typeface="Times New Roman" pitchFamily="18" charset="0"/>
                <a:cs typeface="Times New Roman" pitchFamily="18" charset="0"/>
              </a:rPr>
              <a:t>15) </a:t>
            </a:r>
            <a:r>
              <a:rPr lang="tr-TR" sz="2800" dirty="0" err="1" smtClean="0">
                <a:ea typeface="Times New Roman" pitchFamily="18" charset="0"/>
                <a:cs typeface="Times New Roman" pitchFamily="18" charset="0"/>
              </a:rPr>
              <a:t>Piroteknikler</a:t>
            </a:r>
            <a:r>
              <a:rPr lang="tr-TR" sz="2800" dirty="0" smtClean="0">
                <a:ea typeface="Times New Roman" pitchFamily="18" charset="0"/>
                <a:cs typeface="Times New Roman" pitchFamily="18" charset="0"/>
              </a:rPr>
              <a:t> ve diğer patlayıcı malzemeler,</a:t>
            </a:r>
            <a:endParaRPr lang="tr-TR" sz="2800" dirty="0" smtClean="0">
              <a:cs typeface="Arial" pitchFamily="34" charset="0"/>
            </a:endParaRPr>
          </a:p>
          <a:p>
            <a:pPr lvl="0" algn="just" eaLnBrk="0" fontAlgn="base" hangingPunct="0">
              <a:spcBef>
                <a:spcPct val="0"/>
              </a:spcBef>
              <a:spcAft>
                <a:spcPct val="0"/>
              </a:spcAft>
            </a:pPr>
            <a:r>
              <a:rPr lang="tr-TR" sz="2800" dirty="0" smtClean="0">
                <a:ea typeface="Times New Roman" pitchFamily="18" charset="0"/>
                <a:cs typeface="Times New Roman" pitchFamily="18" charset="0"/>
              </a:rPr>
              <a:t>16) Fotoğrafçılık kimyasal malzemeleri ve </a:t>
            </a:r>
            <a:r>
              <a:rPr lang="tr-TR" sz="2800" dirty="0" err="1" smtClean="0">
                <a:ea typeface="Times New Roman" pitchFamily="18" charset="0"/>
                <a:cs typeface="Times New Roman" pitchFamily="18" charset="0"/>
              </a:rPr>
              <a:t>prosesleme</a:t>
            </a:r>
            <a:r>
              <a:rPr lang="tr-TR" sz="2800" dirty="0" smtClean="0">
                <a:ea typeface="Times New Roman" pitchFamily="18" charset="0"/>
                <a:cs typeface="Times New Roman" pitchFamily="18" charset="0"/>
              </a:rPr>
              <a:t> malzemeleri,</a:t>
            </a:r>
            <a:endParaRPr lang="tr-TR" sz="2800" dirty="0" smtClean="0">
              <a:cs typeface="Arial" pitchFamily="34" charset="0"/>
            </a:endParaRPr>
          </a:p>
          <a:p>
            <a:pPr lvl="0" algn="just" eaLnBrk="0" fontAlgn="base" hangingPunct="0">
              <a:spcBef>
                <a:spcPct val="0"/>
              </a:spcBef>
              <a:spcAft>
                <a:spcPct val="0"/>
              </a:spcAft>
            </a:pPr>
            <a:r>
              <a:rPr lang="tr-TR" sz="2800" dirty="0" smtClean="0">
                <a:ea typeface="Times New Roman" pitchFamily="18" charset="0"/>
                <a:cs typeface="Times New Roman" pitchFamily="18" charset="0"/>
              </a:rPr>
              <a:t>17) </a:t>
            </a:r>
            <a:r>
              <a:rPr lang="tr-TR" sz="2800" dirty="0" err="1" smtClean="0">
                <a:ea typeface="Times New Roman" pitchFamily="18" charset="0"/>
                <a:cs typeface="Times New Roman" pitchFamily="18" charset="0"/>
              </a:rPr>
              <a:t>Poliklorlü</a:t>
            </a:r>
            <a:r>
              <a:rPr lang="tr-TR" sz="2800" dirty="0" smtClean="0">
                <a:ea typeface="Times New Roman" pitchFamily="18" charset="0"/>
                <a:cs typeface="Times New Roman" pitchFamily="18" charset="0"/>
              </a:rPr>
              <a:t> </a:t>
            </a:r>
            <a:r>
              <a:rPr lang="tr-TR" sz="2800" dirty="0" err="1" smtClean="0">
                <a:ea typeface="Times New Roman" pitchFamily="18" charset="0"/>
                <a:cs typeface="Times New Roman" pitchFamily="18" charset="0"/>
              </a:rPr>
              <a:t>dibenzo</a:t>
            </a:r>
            <a:r>
              <a:rPr lang="tr-TR" sz="2800" dirty="0" smtClean="0">
                <a:ea typeface="Times New Roman" pitchFamily="18" charset="0"/>
                <a:cs typeface="Times New Roman" pitchFamily="18" charset="0"/>
              </a:rPr>
              <a:t>-</a:t>
            </a:r>
            <a:r>
              <a:rPr lang="tr-TR" sz="2800" dirty="0" err="1" smtClean="0">
                <a:ea typeface="Times New Roman" pitchFamily="18" charset="0"/>
                <a:cs typeface="Times New Roman" pitchFamily="18" charset="0"/>
              </a:rPr>
              <a:t>furanın</a:t>
            </a:r>
            <a:r>
              <a:rPr lang="tr-TR" sz="2800" dirty="0" smtClean="0">
                <a:ea typeface="Times New Roman" pitchFamily="18" charset="0"/>
                <a:cs typeface="Times New Roman" pitchFamily="18" charset="0"/>
              </a:rPr>
              <a:t> herhangi bir türevi ile kirlenmiş her türlü malzeme,</a:t>
            </a:r>
            <a:endParaRPr lang="tr-TR" sz="2800" dirty="0" smtClean="0">
              <a:cs typeface="Arial" pitchFamily="34" charset="0"/>
            </a:endParaRPr>
          </a:p>
          <a:p>
            <a:pPr lvl="0" algn="just" eaLnBrk="0" fontAlgn="base" hangingPunct="0">
              <a:spcBef>
                <a:spcPct val="0"/>
              </a:spcBef>
              <a:spcAft>
                <a:spcPct val="0"/>
              </a:spcAft>
            </a:pPr>
            <a:r>
              <a:rPr lang="tr-TR" sz="2800" dirty="0" smtClean="0">
                <a:ea typeface="Times New Roman" pitchFamily="18" charset="0"/>
                <a:cs typeface="Times New Roman" pitchFamily="18" charset="0"/>
              </a:rPr>
              <a:t>18) </a:t>
            </a:r>
            <a:r>
              <a:rPr lang="tr-TR" sz="2800" dirty="0" err="1" smtClean="0">
                <a:ea typeface="Times New Roman" pitchFamily="18" charset="0"/>
                <a:cs typeface="Times New Roman" pitchFamily="18" charset="0"/>
              </a:rPr>
              <a:t>Poliklorlü</a:t>
            </a:r>
            <a:r>
              <a:rPr lang="tr-TR" sz="2800" dirty="0" smtClean="0">
                <a:ea typeface="Times New Roman" pitchFamily="18" charset="0"/>
                <a:cs typeface="Times New Roman" pitchFamily="18" charset="0"/>
              </a:rPr>
              <a:t> </a:t>
            </a:r>
            <a:r>
              <a:rPr lang="tr-TR" sz="2800" dirty="0" err="1" smtClean="0">
                <a:ea typeface="Times New Roman" pitchFamily="18" charset="0"/>
                <a:cs typeface="Times New Roman" pitchFamily="18" charset="0"/>
              </a:rPr>
              <a:t>dibenzo</a:t>
            </a:r>
            <a:r>
              <a:rPr lang="tr-TR" sz="2800" dirty="0" smtClean="0">
                <a:ea typeface="Times New Roman" pitchFamily="18" charset="0"/>
                <a:cs typeface="Times New Roman" pitchFamily="18" charset="0"/>
              </a:rPr>
              <a:t>–p-</a:t>
            </a:r>
            <a:r>
              <a:rPr lang="tr-TR" sz="2800" dirty="0" err="1" smtClean="0">
                <a:ea typeface="Times New Roman" pitchFamily="18" charset="0"/>
                <a:cs typeface="Times New Roman" pitchFamily="18" charset="0"/>
              </a:rPr>
              <a:t>dioksinin</a:t>
            </a:r>
            <a:r>
              <a:rPr lang="tr-TR" sz="2800" dirty="0" smtClean="0">
                <a:ea typeface="Times New Roman" pitchFamily="18" charset="0"/>
                <a:cs typeface="Times New Roman" pitchFamily="18" charset="0"/>
              </a:rPr>
              <a:t> herhangi bir türevi ile kirlenmiş her türlü malzeme,</a:t>
            </a:r>
            <a:endParaRPr lang="tr-TR" sz="2800" dirty="0" smtClean="0">
              <a:cs typeface="Arial" pitchFamily="34" charset="0"/>
            </a:endParaRPr>
          </a:p>
        </p:txBody>
      </p:sp>
      <p:sp>
        <p:nvSpPr>
          <p:cNvPr id="2" name="Slayt Numarası Yer Tutucusu 1"/>
          <p:cNvSpPr>
            <a:spLocks noGrp="1"/>
          </p:cNvSpPr>
          <p:nvPr>
            <p:ph type="sldNum" sz="quarter" idx="12"/>
          </p:nvPr>
        </p:nvSpPr>
        <p:spPr/>
        <p:txBody>
          <a:bodyPr/>
          <a:lstStyle/>
          <a:p>
            <a:fld id="{B1DEFA8C-F947-479F-BE07-76B6B3F80BF1}" type="slidenum">
              <a:rPr lang="tr-TR" smtClean="0"/>
              <a:pPr/>
              <a:t>6</a:t>
            </a:fld>
            <a:endParaRPr lang="tr-T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27584" y="692696"/>
            <a:ext cx="7704856" cy="5262979"/>
          </a:xfrm>
          <a:prstGeom prst="rect">
            <a:avLst/>
          </a:prstGeom>
        </p:spPr>
        <p:txBody>
          <a:bodyPr wrap="square">
            <a:spAutoFit/>
          </a:bodyPr>
          <a:lstStyle/>
          <a:p>
            <a:pPr algn="just"/>
            <a:r>
              <a:rPr lang="tr-TR" sz="2800" dirty="0" smtClean="0"/>
              <a:t>Sorunun tehlikeli boyutlara ulaşması nedeniyle konu uluslararası kuruluşlarca ele alınmış, ulusal çapta da kimi düzenlemeler yürürlüğe koyulmuştur. Birleşmiş Milletler Çevre Programı (UNEP) çerçevesinde "Tehlikeli Atıkların </a:t>
            </a:r>
            <a:r>
              <a:rPr lang="tr-TR" sz="2800" dirty="0" err="1" smtClean="0"/>
              <a:t>Sınırlarötesi</a:t>
            </a:r>
            <a:r>
              <a:rPr lang="tr-TR" sz="2800" dirty="0" smtClean="0"/>
              <a:t> </a:t>
            </a:r>
            <a:r>
              <a:rPr lang="tr-TR" sz="2800" dirty="0" err="1" smtClean="0"/>
              <a:t>Taşınımının</a:t>
            </a:r>
            <a:r>
              <a:rPr lang="tr-TR" sz="2800" dirty="0" smtClean="0"/>
              <a:t> ve </a:t>
            </a:r>
            <a:r>
              <a:rPr lang="tr-TR" sz="2800" dirty="0" err="1" smtClean="0"/>
              <a:t>Bertarafının</a:t>
            </a:r>
            <a:r>
              <a:rPr lang="tr-TR" sz="2800" dirty="0" smtClean="0"/>
              <a:t> Kontrolüne İlişkin </a:t>
            </a:r>
            <a:r>
              <a:rPr lang="tr-TR" sz="2800" dirty="0" err="1" smtClean="0"/>
              <a:t>Basel</a:t>
            </a:r>
            <a:r>
              <a:rPr lang="tr-TR" sz="2800" dirty="0" smtClean="0"/>
              <a:t> Sözleşmesi" imzalanmıştır. Ülkemizde de 1995 yılında tehlikeli atıkların üretiminden nihai </a:t>
            </a:r>
            <a:r>
              <a:rPr lang="tr-TR" sz="2800" dirty="0" err="1" smtClean="0"/>
              <a:t>bertarafına</a:t>
            </a:r>
            <a:r>
              <a:rPr lang="tr-TR" sz="2800" dirty="0" smtClean="0"/>
              <a:t> kadar yönetimine ilişkin ilke, politika ve programların belirlenmesi için hukuki ve teknik esasları düzenlemek amacıyla "Tehlikeli Atıkların Kontrolü Yönetmeliği" yürürlüğe girmiştir. </a:t>
            </a:r>
            <a:endParaRPr lang="tr-TR" sz="28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60</a:t>
            </a:fld>
            <a:endParaRPr lang="tr-T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55576" y="548680"/>
            <a:ext cx="7776864" cy="5693866"/>
          </a:xfrm>
          <a:prstGeom prst="rect">
            <a:avLst/>
          </a:prstGeom>
        </p:spPr>
        <p:txBody>
          <a:bodyPr wrap="square">
            <a:spAutoFit/>
          </a:bodyPr>
          <a:lstStyle/>
          <a:p>
            <a:pPr algn="just"/>
            <a:r>
              <a:rPr lang="tr-TR" sz="2800" dirty="0" smtClean="0"/>
              <a:t>Tehlikeli atıkların kaynağında özelliğine göre ayrılması, toplanması, geçici depolanması, geri kazanılması, taşınması, </a:t>
            </a:r>
            <a:r>
              <a:rPr lang="tr-TR" sz="2800" dirty="0" err="1" smtClean="0"/>
              <a:t>bertarafı</a:t>
            </a:r>
            <a:r>
              <a:rPr lang="tr-TR" sz="2800" dirty="0" smtClean="0"/>
              <a:t> ve bertaraf işlemleri sonrası kontrolü ve benzeri işlemlerinin tümü "tehlikeli atık yönetimi" olarak adlandırılmaktadır. Tehlikeli atıkların yönetiminin amacı, bu atıkların insan sağlığına ve çevreye zarar verecek şekilde doğrudan veya dolaylı biçimde alıcı ortama verilmesini, depolanmasını, taşınmasını, uzaklaştırılmasını ve benzeri faaliyetlerde bulunulmasını engellemek, çevreyle uyumlu bir şekilde </a:t>
            </a:r>
            <a:r>
              <a:rPr lang="tr-TR" sz="2800" dirty="0" err="1" smtClean="0"/>
              <a:t>bertarafını</a:t>
            </a:r>
            <a:r>
              <a:rPr lang="tr-TR" sz="2800" dirty="0" smtClean="0"/>
              <a:t> sağlamak ve tehlikeli atık üretimini kaynağında en aza indirmektir.</a:t>
            </a:r>
            <a:endParaRPr lang="tr-TR" sz="28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61</a:t>
            </a:fld>
            <a:endParaRPr lang="tr-T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83568" y="692696"/>
            <a:ext cx="7776864" cy="5201424"/>
          </a:xfrm>
          <a:prstGeom prst="rect">
            <a:avLst/>
          </a:prstGeom>
        </p:spPr>
        <p:txBody>
          <a:bodyPr wrap="square">
            <a:spAutoFit/>
          </a:bodyPr>
          <a:lstStyle/>
          <a:p>
            <a:pPr algn="ctr"/>
            <a:r>
              <a:rPr lang="tr-TR" sz="4400" b="1" dirty="0" smtClean="0"/>
              <a:t>Radyoaktif Atıklar</a:t>
            </a:r>
            <a:endParaRPr lang="tr-TR" sz="4400" dirty="0" smtClean="0"/>
          </a:p>
          <a:p>
            <a:pPr algn="just"/>
            <a:r>
              <a:rPr lang="tr-TR" sz="3200" dirty="0" smtClean="0"/>
              <a:t>Radyoaktif atıklar, her türlü radyoaktif maddenin değişik alanlarda kullanımları sonucu meydana gelmektedir. Bu atıkları diğer </a:t>
            </a:r>
            <a:r>
              <a:rPr lang="tr-TR" sz="3200" dirty="0" err="1" smtClean="0"/>
              <a:t>toksik</a:t>
            </a:r>
            <a:r>
              <a:rPr lang="tr-TR" sz="3200" dirty="0" smtClean="0"/>
              <a:t> endüstriyel atıklardan ayıran en belirgin özellik radyoaktif olmalarıdır. Radyoaktif maddeler tıp, endüstri, tarım alanlarında kullanıldığı gibi, büyük ölçüde ısı ve elektrik enerjisi üretiminde de kullanılmaktadır.</a:t>
            </a:r>
            <a:endParaRPr lang="tr-TR" sz="32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62</a:t>
            </a:fld>
            <a:endParaRPr lang="tr-T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755576" y="1340768"/>
            <a:ext cx="792088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tr-TR" sz="2800" b="0" i="0" u="none" strike="noStrike" cap="none" normalizeH="0" baseline="0" dirty="0" smtClean="0">
                <a:ln>
                  <a:noFill/>
                </a:ln>
                <a:effectLst/>
                <a:ea typeface="Times New Roman" pitchFamily="18" charset="0"/>
                <a:cs typeface="Times New Roman" pitchFamily="18" charset="0"/>
              </a:rPr>
              <a:t>Bu faaliyetler sonucu oluşan radyoaktif atıkların meydana geliş şekillerini üçe ayırabiliriz.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2800" b="0" i="0" u="none" strike="noStrike" cap="none" normalizeH="0" baseline="0" dirty="0" smtClean="0">
                <a:ln>
                  <a:noFill/>
                </a:ln>
                <a:effectLst/>
                <a:ea typeface="Times New Roman" pitchFamily="18" charset="0"/>
                <a:cs typeface="Times New Roman" pitchFamily="18" charset="0"/>
              </a:rPr>
              <a:t>Nükleer yakıt çevrimi (uranyum madenciliği, uranyum cevheri zenginleştirilmesi, nükleer yakıt yapımı, reaktör işletmesi ve kullanılmış yakıtların </a:t>
            </a:r>
            <a:r>
              <a:rPr kumimoji="0" lang="tr-TR" sz="2800" b="0" i="0" u="none" strike="noStrike" cap="none" normalizeH="0" baseline="0" dirty="0" err="1" smtClean="0">
                <a:ln>
                  <a:noFill/>
                </a:ln>
                <a:effectLst/>
                <a:ea typeface="Times New Roman" pitchFamily="18" charset="0"/>
                <a:cs typeface="Times New Roman" pitchFamily="18" charset="0"/>
              </a:rPr>
              <a:t>reprosesi</a:t>
            </a:r>
            <a:r>
              <a:rPr kumimoji="0" lang="tr-TR" sz="2800" b="0" i="0" u="none" strike="noStrike" cap="none" normalizeH="0" baseline="0" dirty="0" smtClean="0">
                <a:ln>
                  <a:noFill/>
                </a:ln>
                <a:effectLst/>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2800" b="0" i="0" u="none" strike="noStrike" cap="none" normalizeH="0" baseline="0" dirty="0" smtClean="0">
                <a:ln>
                  <a:noFill/>
                </a:ln>
                <a:effectLst/>
                <a:ea typeface="Times New Roman" pitchFamily="18" charset="0"/>
                <a:cs typeface="Times New Roman" pitchFamily="18" charset="0"/>
              </a:rPr>
              <a:t>Nükleer yakıt çevrimi tesislerinin devreden çıkarılması,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tr-TR" sz="2800" b="0" i="0" u="none" strike="noStrike" cap="none" normalizeH="0" baseline="0" dirty="0" smtClean="0">
                <a:ln>
                  <a:noFill/>
                </a:ln>
                <a:effectLst/>
                <a:ea typeface="Times New Roman" pitchFamily="18" charset="0"/>
                <a:cs typeface="Times New Roman" pitchFamily="18" charset="0"/>
              </a:rPr>
              <a:t>Tıp, endüstri, tarım ve araştırma alanlarında radyoaktif maddelerin kullanılması. </a:t>
            </a:r>
            <a:endParaRPr kumimoji="0" lang="tr-TR" sz="2800" b="0" i="0" u="none" strike="noStrike" cap="none" normalizeH="0" baseline="0" dirty="0" smtClean="0">
              <a:ln>
                <a:noFill/>
              </a:ln>
              <a:effectLst/>
              <a:cs typeface="Arial" pitchFamily="34" charset="0"/>
            </a:endParaRPr>
          </a:p>
        </p:txBody>
      </p:sp>
      <p:sp>
        <p:nvSpPr>
          <p:cNvPr id="2" name="Slayt Numarası Yer Tutucusu 1"/>
          <p:cNvSpPr>
            <a:spLocks noGrp="1"/>
          </p:cNvSpPr>
          <p:nvPr>
            <p:ph type="sldNum" sz="quarter" idx="12"/>
          </p:nvPr>
        </p:nvSpPr>
        <p:spPr/>
        <p:txBody>
          <a:bodyPr/>
          <a:lstStyle/>
          <a:p>
            <a:fld id="{B1DEFA8C-F947-479F-BE07-76B6B3F80BF1}" type="slidenum">
              <a:rPr lang="tr-TR" smtClean="0"/>
              <a:pPr/>
              <a:t>63</a:t>
            </a:fld>
            <a:endParaRPr lang="tr-T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55576" y="836712"/>
            <a:ext cx="7776864" cy="5016758"/>
          </a:xfrm>
          <a:prstGeom prst="rect">
            <a:avLst/>
          </a:prstGeom>
        </p:spPr>
        <p:txBody>
          <a:bodyPr wrap="square">
            <a:spAutoFit/>
          </a:bodyPr>
          <a:lstStyle/>
          <a:p>
            <a:pPr algn="just"/>
            <a:r>
              <a:rPr lang="tr-TR" sz="3200" dirty="0" smtClean="0"/>
              <a:t>Radyoaktif atıklar, zararlı birtakım </a:t>
            </a:r>
            <a:r>
              <a:rPr lang="tr-TR" sz="3200" dirty="0" err="1" smtClean="0"/>
              <a:t>iyonlayıcı</a:t>
            </a:r>
            <a:r>
              <a:rPr lang="tr-TR" sz="3200" dirty="0" smtClean="0"/>
              <a:t> radyasyon yaydıklarından, çevreyi bu radyasyon tehlikesinden korumak için önlemler alınması zorunludur. Radyoaktif atıklardan gelecek bu zararlı radyasyon etkilerden korunmak üzere bu atıkların işlenmesi, taşınması, depolanması ve gömülmesinde kullanılan teknik ve idari işlemlerin tümüne "radyoaktif atık yönetimi" adı verilmektedir.</a:t>
            </a:r>
            <a:endParaRPr lang="tr-TR" sz="32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64</a:t>
            </a:fld>
            <a:endParaRPr lang="tr-T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27584" y="620688"/>
            <a:ext cx="7704856" cy="5693866"/>
          </a:xfrm>
          <a:prstGeom prst="rect">
            <a:avLst/>
          </a:prstGeom>
        </p:spPr>
        <p:txBody>
          <a:bodyPr wrap="square">
            <a:spAutoFit/>
          </a:bodyPr>
          <a:lstStyle/>
          <a:p>
            <a:pPr algn="just"/>
            <a:r>
              <a:rPr lang="tr-TR" sz="2800" dirty="0" smtClean="0"/>
              <a:t>Türkiye bu konuda ilk adımını 1956 tarihinde yürürlüğe giren 6821 sayılı "Atom Enerjisi Komisyonu Kurulması Hakkında Kanun" ile atmıştır. Atom Enerjisi Komisyonu İstanbul Küçükçekmece gölü kenarında 1 MW ısıl güçte TR-1 araştırma reaktörünü kurmuş ve bu reaktör çevresinde kurulan araştırma </a:t>
            </a:r>
            <a:r>
              <a:rPr lang="tr-TR" sz="2800" dirty="0" err="1" smtClean="0"/>
              <a:t>laboratuvarlarıyla</a:t>
            </a:r>
            <a:r>
              <a:rPr lang="tr-TR" sz="2800" dirty="0" smtClean="0"/>
              <a:t> Çekmece Nükleer Araştırma ve Eğitim Merkezi oluşturulmuştur. Ayrıca ülkemizdeki radyoaktif atıkların güvenli bir şekilde işlenmesi, taşınması, geçici veya sürekli olarak depolanması için gereken önlemleri almak veya aldırmak görevi 2690 sayılı yasa ile Türkiye Atom Enerjisi Kurumu'na verilmiştir. </a:t>
            </a:r>
            <a:endParaRPr lang="tr-TR" sz="28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65</a:t>
            </a:fld>
            <a:endParaRPr lang="tr-T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55576" y="1268760"/>
            <a:ext cx="7776864" cy="4278094"/>
          </a:xfrm>
          <a:prstGeom prst="rect">
            <a:avLst/>
          </a:prstGeom>
        </p:spPr>
        <p:txBody>
          <a:bodyPr wrap="square">
            <a:spAutoFit/>
          </a:bodyPr>
          <a:lstStyle/>
          <a:p>
            <a:pPr algn="ctr"/>
            <a:r>
              <a:rPr lang="tr-TR" sz="4800" b="1" dirty="0" smtClean="0"/>
              <a:t>Tıbbi Atıklar</a:t>
            </a:r>
            <a:endParaRPr lang="tr-TR" sz="4800" dirty="0" smtClean="0"/>
          </a:p>
          <a:p>
            <a:pPr algn="just"/>
            <a:r>
              <a:rPr lang="tr-TR" sz="3200" dirty="0" smtClean="0"/>
              <a:t>Sağlık kuruluşlarından kaynaklanan atıkların, insan sağlığına ve çevreye zarar vermeden toplanması, depolanması, mümkünse geri kazanılması, taşınması ve nihai </a:t>
            </a:r>
            <a:r>
              <a:rPr lang="tr-TR" sz="3200" dirty="0" err="1" smtClean="0"/>
              <a:t>bertarafları</a:t>
            </a:r>
            <a:r>
              <a:rPr lang="tr-TR" sz="3200" dirty="0" smtClean="0"/>
              <a:t> ile ilgili kurallar 1993 yılında yürürlüğe giren "Tıbbi Atıkların Kontrolü Yönetmeliği"nde düzenlenmiştir. </a:t>
            </a:r>
            <a:endParaRPr lang="tr-TR" sz="32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66</a:t>
            </a:fld>
            <a:endParaRPr lang="tr-T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55576" y="1052736"/>
            <a:ext cx="7632848" cy="5016758"/>
          </a:xfrm>
          <a:prstGeom prst="rect">
            <a:avLst/>
          </a:prstGeom>
        </p:spPr>
        <p:txBody>
          <a:bodyPr wrap="square">
            <a:spAutoFit/>
          </a:bodyPr>
          <a:lstStyle/>
          <a:p>
            <a:pPr algn="just"/>
            <a:r>
              <a:rPr lang="tr-TR" sz="3200" dirty="0" smtClean="0"/>
              <a:t>Yönetmeliğe göre hastane, hekimlik eğitimi veren ve tıbbi araştırma yapan kurumlar, tıbbi tahlil </a:t>
            </a:r>
            <a:r>
              <a:rPr lang="tr-TR" sz="3200" dirty="0" err="1" smtClean="0"/>
              <a:t>laboratuvarları</a:t>
            </a:r>
            <a:r>
              <a:rPr lang="tr-TR" sz="3200" dirty="0" smtClean="0"/>
              <a:t> gibi tıbbi atıkların oluşabileceği yerlerden kaynaklanan atıkların oluşması aşamasında sınıflandırılması, toplanması, geçici olarak depolanması, ünite içinde taşınması aşamalarının özel ekipler tarafından yapılması, </a:t>
            </a:r>
            <a:r>
              <a:rPr lang="tr-TR" sz="3200" dirty="0" err="1" smtClean="0"/>
              <a:t>enaz</a:t>
            </a:r>
            <a:r>
              <a:rPr lang="tr-TR" sz="3200" dirty="0" smtClean="0"/>
              <a:t> atık oluşmasını sağlayacak sistemlerin kurulması öngörülmektedir.</a:t>
            </a:r>
            <a:endParaRPr lang="tr-TR" sz="32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67</a:t>
            </a:fld>
            <a:endParaRPr lang="tr-T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27584" y="1052736"/>
            <a:ext cx="7632848" cy="4832092"/>
          </a:xfrm>
          <a:prstGeom prst="rect">
            <a:avLst/>
          </a:prstGeom>
        </p:spPr>
        <p:txBody>
          <a:bodyPr wrap="square">
            <a:spAutoFit/>
          </a:bodyPr>
          <a:lstStyle/>
          <a:p>
            <a:pPr algn="just"/>
            <a:r>
              <a:rPr lang="tr-TR" sz="2800" dirty="0" err="1" smtClean="0"/>
              <a:t>Yönetmelik'te</a:t>
            </a:r>
            <a:r>
              <a:rPr lang="tr-TR" sz="2800" dirty="0" smtClean="0"/>
              <a:t> bu tesislerde oluşan evsel atıkların tıbbi atıklardan ayrı olarak plastik torbalarda toplanmasına ve Katı Atıkların Kontrolü Yönetmeliği'nde belirtilen kurallara göre yok edilmesine ilişkin hükümler yer almaktadır. Ayrıca bu iş için eğitilmiş özel personel tarafından diğer atıklardan ayrı olarak toplanarak tıbbi atıkların türlerine göre (patojen, </a:t>
            </a:r>
            <a:r>
              <a:rPr lang="tr-TR" sz="2800" dirty="0" err="1" smtClean="0"/>
              <a:t>enfekte</a:t>
            </a:r>
            <a:r>
              <a:rPr lang="tr-TR" sz="2800" dirty="0" smtClean="0"/>
              <a:t>, radyoaktif tehlikeli kimyasal madde atığı) hangi işlemlere tabi olarak taşınacağı, geçici olarak depolanacağı ve bertaraf edileceği ayrıntılı olarak belirlenmektedir.</a:t>
            </a:r>
            <a:endParaRPr lang="tr-TR" sz="28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68</a:t>
            </a:fld>
            <a:endParaRPr lang="tr-T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971600" y="620688"/>
            <a:ext cx="7488832" cy="6001643"/>
          </a:xfrm>
          <a:prstGeom prst="rect">
            <a:avLst/>
          </a:prstGeom>
        </p:spPr>
        <p:txBody>
          <a:bodyPr wrap="square">
            <a:spAutoFit/>
          </a:bodyPr>
          <a:lstStyle/>
          <a:p>
            <a:pPr algn="just"/>
            <a:r>
              <a:rPr lang="tr-TR" sz="3200" dirty="0" smtClean="0"/>
              <a:t>Tıbbi atıkların, tesislerdeki geçici depo veya </a:t>
            </a:r>
            <a:r>
              <a:rPr lang="tr-TR" sz="3200" dirty="0" err="1" smtClean="0"/>
              <a:t>konteynerlerden</a:t>
            </a:r>
            <a:r>
              <a:rPr lang="tr-TR" sz="3200" dirty="0" smtClean="0"/>
              <a:t> alınarak taşınması, nihai depolanma veya yakılma suretiyle bertaraf edilmesinden ve bu işleri yapacak özel personelin eğitilmesinden büyükşehir belediyeleri, belediyeler veya bu yetkilerin devredildiği kuruluşlar </a:t>
            </a:r>
            <a:r>
              <a:rPr lang="tr-TR" sz="3200" dirty="0" err="1" smtClean="0"/>
              <a:t>müteselsilen</a:t>
            </a:r>
            <a:r>
              <a:rPr lang="tr-TR" sz="3200" dirty="0" smtClean="0"/>
              <a:t> sorumludurlar.</a:t>
            </a:r>
            <a:r>
              <a:rPr lang="tr-TR" sz="3200" dirty="0" err="1" smtClean="0"/>
              <a:t>Yönetmelik'te</a:t>
            </a:r>
            <a:r>
              <a:rPr lang="tr-TR" sz="3200" dirty="0" smtClean="0"/>
              <a:t> taşıma personelinin özel giysileri ve tıbbi atıkların taşınmasına ilişkin kurallar atık taşıma araçlarının teknik özellikleri ayrıntıyla belirlenmiştir.</a:t>
            </a:r>
            <a:endParaRPr lang="tr-TR" sz="32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69</a:t>
            </a:fld>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39552" y="764704"/>
            <a:ext cx="8064896" cy="4893647"/>
          </a:xfrm>
          <a:prstGeom prst="rect">
            <a:avLst/>
          </a:prstGeom>
        </p:spPr>
        <p:txBody>
          <a:bodyPr wrap="square">
            <a:spAutoFit/>
          </a:bodyPr>
          <a:lstStyle/>
          <a:p>
            <a:pPr lvl="0" algn="just" eaLnBrk="0" fontAlgn="base" hangingPunct="0">
              <a:spcBef>
                <a:spcPct val="0"/>
              </a:spcBef>
              <a:spcAft>
                <a:spcPct val="0"/>
              </a:spcAft>
            </a:pPr>
            <a:r>
              <a:rPr lang="tr-TR" sz="2400" b="1" dirty="0" smtClean="0">
                <a:ea typeface="Times New Roman" pitchFamily="18" charset="0"/>
                <a:cs typeface="Times New Roman" pitchFamily="18" charset="0"/>
              </a:rPr>
              <a:t>B) (EK 4) de sıralanan öğelerin herhangi birini içeren ve (EK 5) </a:t>
            </a:r>
            <a:r>
              <a:rPr lang="tr-TR" sz="2400" b="1" dirty="0" err="1" smtClean="0">
                <a:ea typeface="Times New Roman" pitchFamily="18" charset="0"/>
                <a:cs typeface="Times New Roman" pitchFamily="18" charset="0"/>
              </a:rPr>
              <a:t>te</a:t>
            </a:r>
            <a:r>
              <a:rPr lang="tr-TR" sz="2400" b="1" dirty="0" smtClean="0">
                <a:ea typeface="Times New Roman" pitchFamily="18" charset="0"/>
                <a:cs typeface="Times New Roman" pitchFamily="18" charset="0"/>
              </a:rPr>
              <a:t> sıralanan özelliklerden herhangi birine sahip olan ve aşağıdakilerden oluşan atıklar;</a:t>
            </a:r>
            <a:endParaRPr lang="tr-TR" sz="2400" dirty="0" smtClean="0">
              <a:cs typeface="Arial" pitchFamily="34" charset="0"/>
            </a:endParaRPr>
          </a:p>
          <a:p>
            <a:pPr lvl="0" algn="just" eaLnBrk="0" fontAlgn="base" hangingPunct="0">
              <a:spcBef>
                <a:spcPct val="0"/>
              </a:spcBef>
              <a:spcAft>
                <a:spcPct val="0"/>
              </a:spcAft>
            </a:pPr>
            <a:r>
              <a:rPr lang="tr-TR" sz="2400" dirty="0" smtClean="0">
                <a:ea typeface="Times New Roman" pitchFamily="18" charset="0"/>
                <a:cs typeface="Times New Roman" pitchFamily="18" charset="0"/>
              </a:rPr>
              <a:t>19) Hayvansal veya bitkisel sabunlar, yağlar, balmumları,</a:t>
            </a:r>
            <a:endParaRPr lang="tr-TR" sz="2400" dirty="0" smtClean="0">
              <a:cs typeface="Arial" pitchFamily="34" charset="0"/>
            </a:endParaRPr>
          </a:p>
          <a:p>
            <a:pPr lvl="0" algn="just" eaLnBrk="0" fontAlgn="base" hangingPunct="0">
              <a:spcBef>
                <a:spcPct val="0"/>
              </a:spcBef>
              <a:spcAft>
                <a:spcPct val="0"/>
              </a:spcAft>
            </a:pPr>
            <a:r>
              <a:rPr lang="tr-TR" sz="2400" dirty="0" smtClean="0">
                <a:ea typeface="Times New Roman" pitchFamily="18" charset="0"/>
                <a:cs typeface="Times New Roman" pitchFamily="18" charset="0"/>
              </a:rPr>
              <a:t>20) </a:t>
            </a:r>
            <a:r>
              <a:rPr lang="tr-TR" sz="2400" dirty="0" err="1" smtClean="0">
                <a:ea typeface="Times New Roman" pitchFamily="18" charset="0"/>
                <a:cs typeface="Times New Roman" pitchFamily="18" charset="0"/>
              </a:rPr>
              <a:t>Solvent</a:t>
            </a:r>
            <a:r>
              <a:rPr lang="tr-TR" sz="2400" dirty="0" smtClean="0">
                <a:ea typeface="Times New Roman" pitchFamily="18" charset="0"/>
                <a:cs typeface="Times New Roman" pitchFamily="18" charset="0"/>
              </a:rPr>
              <a:t> olarak kullanılmayan, halojenli olmayan organik maddeler,</a:t>
            </a:r>
            <a:endParaRPr lang="tr-TR" sz="2400" dirty="0" smtClean="0">
              <a:cs typeface="Arial" pitchFamily="34" charset="0"/>
            </a:endParaRPr>
          </a:p>
          <a:p>
            <a:pPr lvl="0" algn="just" eaLnBrk="0" fontAlgn="base" hangingPunct="0">
              <a:spcBef>
                <a:spcPct val="0"/>
              </a:spcBef>
              <a:spcAft>
                <a:spcPct val="0"/>
              </a:spcAft>
            </a:pPr>
            <a:r>
              <a:rPr lang="tr-TR" sz="2400" dirty="0" smtClean="0">
                <a:ea typeface="Times New Roman" pitchFamily="18" charset="0"/>
                <a:cs typeface="Times New Roman" pitchFamily="18" charset="0"/>
              </a:rPr>
              <a:t>21) Metal veya metal bileşikleri içermeyen inorganik maddeler,</a:t>
            </a:r>
            <a:endParaRPr lang="tr-TR" sz="2400" dirty="0" smtClean="0">
              <a:cs typeface="Arial" pitchFamily="34" charset="0"/>
            </a:endParaRPr>
          </a:p>
          <a:p>
            <a:pPr lvl="0" algn="just" eaLnBrk="0" fontAlgn="base" hangingPunct="0">
              <a:spcBef>
                <a:spcPct val="0"/>
              </a:spcBef>
              <a:spcAft>
                <a:spcPct val="0"/>
              </a:spcAft>
            </a:pPr>
            <a:r>
              <a:rPr lang="tr-TR" sz="2400" dirty="0" smtClean="0">
                <a:ea typeface="Times New Roman" pitchFamily="18" charset="0"/>
                <a:cs typeface="Times New Roman" pitchFamily="18" charset="0"/>
              </a:rPr>
              <a:t>22) Küller ve / veya cüruflar,  </a:t>
            </a:r>
            <a:endParaRPr lang="tr-TR" sz="2400" dirty="0" smtClean="0">
              <a:cs typeface="Arial" pitchFamily="34" charset="0"/>
            </a:endParaRPr>
          </a:p>
          <a:p>
            <a:pPr lvl="0" algn="just" eaLnBrk="0" fontAlgn="base" hangingPunct="0">
              <a:spcBef>
                <a:spcPct val="0"/>
              </a:spcBef>
              <a:spcAft>
                <a:spcPct val="0"/>
              </a:spcAft>
            </a:pPr>
            <a:r>
              <a:rPr lang="tr-TR" sz="2400" dirty="0" smtClean="0">
                <a:ea typeface="Times New Roman" pitchFamily="18" charset="0"/>
                <a:cs typeface="Times New Roman" pitchFamily="18" charset="0"/>
              </a:rPr>
              <a:t>23) Tarama atıklarını (</a:t>
            </a:r>
            <a:r>
              <a:rPr lang="tr-TR" sz="2400" dirty="0" err="1" smtClean="0">
                <a:ea typeface="Times New Roman" pitchFamily="18" charset="0"/>
                <a:cs typeface="Times New Roman" pitchFamily="18" charset="0"/>
              </a:rPr>
              <a:t>spoiller</a:t>
            </a:r>
            <a:r>
              <a:rPr lang="tr-TR" sz="2400" dirty="0" smtClean="0">
                <a:ea typeface="Times New Roman" pitchFamily="18" charset="0"/>
                <a:cs typeface="Times New Roman" pitchFamily="18" charset="0"/>
              </a:rPr>
              <a:t>) içeren toprak, kum ve kil, </a:t>
            </a:r>
            <a:endParaRPr lang="tr-TR" sz="2400" dirty="0" smtClean="0">
              <a:cs typeface="Arial" pitchFamily="34" charset="0"/>
            </a:endParaRPr>
          </a:p>
          <a:p>
            <a:pPr lvl="0" algn="just" eaLnBrk="0" fontAlgn="base" hangingPunct="0">
              <a:spcBef>
                <a:spcPct val="0"/>
              </a:spcBef>
              <a:spcAft>
                <a:spcPct val="0"/>
              </a:spcAft>
            </a:pPr>
            <a:r>
              <a:rPr lang="tr-TR" sz="2400" dirty="0" smtClean="0">
                <a:ea typeface="Times New Roman" pitchFamily="18" charset="0"/>
                <a:cs typeface="Times New Roman" pitchFamily="18" charset="0"/>
              </a:rPr>
              <a:t>24) </a:t>
            </a:r>
            <a:r>
              <a:rPr lang="tr-TR" sz="2400" dirty="0" err="1" smtClean="0">
                <a:ea typeface="Times New Roman" pitchFamily="18" charset="0"/>
                <a:cs typeface="Times New Roman" pitchFamily="18" charset="0"/>
              </a:rPr>
              <a:t>Siyanitsiz</a:t>
            </a:r>
            <a:r>
              <a:rPr lang="tr-TR" sz="2400" dirty="0" smtClean="0">
                <a:ea typeface="Times New Roman" pitchFamily="18" charset="0"/>
                <a:cs typeface="Times New Roman" pitchFamily="18" charset="0"/>
              </a:rPr>
              <a:t> ısıl işlem tuzları, </a:t>
            </a:r>
            <a:endParaRPr lang="tr-TR" sz="2400" dirty="0" smtClean="0">
              <a:cs typeface="Arial" pitchFamily="34" charset="0"/>
            </a:endParaRPr>
          </a:p>
          <a:p>
            <a:pPr lvl="0" algn="just" eaLnBrk="0" fontAlgn="base" hangingPunct="0">
              <a:spcBef>
                <a:spcPct val="0"/>
              </a:spcBef>
              <a:spcAft>
                <a:spcPct val="0"/>
              </a:spcAft>
            </a:pPr>
            <a:r>
              <a:rPr lang="tr-TR" sz="2400" dirty="0" smtClean="0">
                <a:ea typeface="Times New Roman" pitchFamily="18" charset="0"/>
                <a:cs typeface="Times New Roman" pitchFamily="18" charset="0"/>
              </a:rPr>
              <a:t>25) Metalik tozlar, </a:t>
            </a:r>
            <a:endParaRPr lang="tr-TR" sz="2400" dirty="0" smtClean="0">
              <a:cs typeface="Arial" pitchFamily="34" charset="0"/>
            </a:endParaRPr>
          </a:p>
          <a:p>
            <a:pPr lvl="0" algn="just" eaLnBrk="0" fontAlgn="base" hangingPunct="0">
              <a:spcBef>
                <a:spcPct val="0"/>
              </a:spcBef>
              <a:spcAft>
                <a:spcPct val="0"/>
              </a:spcAft>
            </a:pPr>
            <a:r>
              <a:rPr lang="tr-TR" sz="2400" dirty="0" smtClean="0">
                <a:ea typeface="Times New Roman" pitchFamily="18" charset="0"/>
                <a:cs typeface="Times New Roman" pitchFamily="18" charset="0"/>
              </a:rPr>
              <a:t>26) Kullanılmış </a:t>
            </a:r>
            <a:r>
              <a:rPr lang="tr-TR" sz="2400" dirty="0" err="1" smtClean="0">
                <a:ea typeface="Times New Roman" pitchFamily="18" charset="0"/>
                <a:cs typeface="Times New Roman" pitchFamily="18" charset="0"/>
              </a:rPr>
              <a:t>katalist</a:t>
            </a:r>
            <a:r>
              <a:rPr lang="tr-TR" sz="2400" dirty="0" smtClean="0">
                <a:ea typeface="Times New Roman" pitchFamily="18" charset="0"/>
                <a:cs typeface="Times New Roman" pitchFamily="18" charset="0"/>
              </a:rPr>
              <a:t> malzemeler,</a:t>
            </a:r>
            <a:endParaRPr lang="tr-TR" sz="2400" dirty="0" smtClean="0">
              <a:cs typeface="Arial" pitchFamily="34" charset="0"/>
            </a:endParaRPr>
          </a:p>
          <a:p>
            <a:pPr lvl="0" algn="just" eaLnBrk="0" fontAlgn="base" hangingPunct="0">
              <a:spcBef>
                <a:spcPct val="0"/>
              </a:spcBef>
              <a:spcAft>
                <a:spcPct val="0"/>
              </a:spcAft>
            </a:pPr>
            <a:r>
              <a:rPr lang="tr-TR" sz="2400" dirty="0" smtClean="0">
                <a:ea typeface="Times New Roman" pitchFamily="18" charset="0"/>
                <a:cs typeface="Times New Roman" pitchFamily="18" charset="0"/>
              </a:rPr>
              <a:t>27) Metal veya  metal bileşikleri içeren sıvı veya çamurlar, </a:t>
            </a:r>
            <a:endParaRPr lang="tr-TR" sz="2400" dirty="0" smtClean="0">
              <a:cs typeface="Arial"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27584" y="836712"/>
            <a:ext cx="7632848" cy="5509200"/>
          </a:xfrm>
          <a:prstGeom prst="rect">
            <a:avLst/>
          </a:prstGeom>
        </p:spPr>
        <p:txBody>
          <a:bodyPr wrap="square">
            <a:spAutoFit/>
          </a:bodyPr>
          <a:lstStyle/>
          <a:p>
            <a:pPr algn="just"/>
            <a:r>
              <a:rPr lang="tr-TR" sz="3200" dirty="0" smtClean="0"/>
              <a:t>Yönetmeliğe göre tıbbi atıkların yakılarak </a:t>
            </a:r>
            <a:r>
              <a:rPr lang="tr-TR" sz="3200" dirty="0" err="1" smtClean="0"/>
              <a:t>bertarafı</a:t>
            </a:r>
            <a:r>
              <a:rPr lang="tr-TR" sz="3200" dirty="0" smtClean="0"/>
              <a:t> esastır. Yakma tesisleri belediyeler veya bu konuda yetkilerin devredildiği kuruluşlar tarafından tesis edilebileceği gibi, Çevre Bakanlığı'nın uygun görüşü alınarak atıkların oluştuğu hastane veya tesislerde de kurulabilmektedir.Yakma tesislerinin teknik özellikleri, bunların yer seçimi izinleri, inşaat ve işletme ruhsatları ve denetlenmeleri, bu ruhsatların iptali ayrıntılı kurallara bağlanmıştır.</a:t>
            </a:r>
            <a:endParaRPr lang="tr-TR" sz="32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70</a:t>
            </a:fld>
            <a:endParaRPr lang="tr-T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99592" y="1412776"/>
            <a:ext cx="7560840" cy="3293209"/>
          </a:xfrm>
          <a:prstGeom prst="rect">
            <a:avLst/>
          </a:prstGeom>
        </p:spPr>
        <p:txBody>
          <a:bodyPr wrap="square">
            <a:spAutoFit/>
          </a:bodyPr>
          <a:lstStyle/>
          <a:p>
            <a:pPr algn="ctr"/>
            <a:r>
              <a:rPr lang="tr-TR" sz="4800" b="1" dirty="0" smtClean="0"/>
              <a:t>Kimyasal Maddeler</a:t>
            </a:r>
            <a:endParaRPr lang="tr-TR" sz="4800" dirty="0" smtClean="0"/>
          </a:p>
          <a:p>
            <a:pPr algn="just"/>
            <a:r>
              <a:rPr lang="tr-TR" sz="3200" dirty="0" smtClean="0"/>
              <a:t>Çevre ve insan sağlığı için zararlı olan kimyasal maddelerin kontrol altına alınması amacıyla hazırlanan "Zararlı Kimyasal Madde Ve Ürünlerinin Kontrolü Yönetmeliği" 1993 yılında yürürlüğe girmiştir.</a:t>
            </a:r>
            <a:endParaRPr lang="tr-TR" sz="32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71</a:t>
            </a:fld>
            <a:endParaRPr lang="tr-T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27584" y="980728"/>
            <a:ext cx="7704856" cy="4832092"/>
          </a:xfrm>
          <a:prstGeom prst="rect">
            <a:avLst/>
          </a:prstGeom>
        </p:spPr>
        <p:txBody>
          <a:bodyPr wrap="square">
            <a:spAutoFit/>
          </a:bodyPr>
          <a:lstStyle/>
          <a:p>
            <a:pPr algn="just"/>
            <a:r>
              <a:rPr lang="tr-TR" sz="2800" dirty="0" smtClean="0"/>
              <a:t>Yönetmeliğin amacı; hava, su ve toprağa karışarak, kısa veya uzun dönemde ekolojik dengeyi bozan, çevre ve insan sağlığı açısından zararlı kimyasal madde ve ürünlerinin kontrol altına alınabilmesine yönelik idari, teknik ve hukuki prensip, politika ve programlarının belirlenerek uygulanmasını sağlamaktır. Yönetmelik, çevre ve insan sağlığı açısından zararlı kimyasal madde ve ürünlerinin ticareti, üretimi ve ambalaj ve etiketlenmesi, depolanması, taşınması ve kullanılması faaliyetlerine ilişkin esasları kapsamaktadır.</a:t>
            </a:r>
            <a:endParaRPr lang="tr-TR" sz="28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72</a:t>
            </a:fld>
            <a:endParaRPr lang="tr-T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99592" y="908720"/>
            <a:ext cx="7488832" cy="5016758"/>
          </a:xfrm>
          <a:prstGeom prst="rect">
            <a:avLst/>
          </a:prstGeom>
        </p:spPr>
        <p:txBody>
          <a:bodyPr wrap="square">
            <a:spAutoFit/>
          </a:bodyPr>
          <a:lstStyle/>
          <a:p>
            <a:pPr algn="just"/>
            <a:r>
              <a:rPr lang="tr-TR" sz="3200" dirty="0" smtClean="0"/>
              <a:t>Teknolojik gelişme ve ekonomik kalkınma sonucu çevrenin kirlenmesi hükümetlerin tehlikeli atıkların sağlıklı yönetimi için programlar yapılması konusunda yöneltmiştir. Tehlikeli atıklar, bertaraf edilmesi gereken veya </a:t>
            </a:r>
            <a:r>
              <a:rPr lang="tr-TR" sz="3200" dirty="0" err="1" smtClean="0"/>
              <a:t>bertarafı</a:t>
            </a:r>
            <a:r>
              <a:rPr lang="tr-TR" sz="3200" dirty="0" smtClean="0"/>
              <a:t> tasarlanan maddelerdir. Bertaraf operasyonları ise kaynak geri kazanım, yeniden kullanılabilir hale getirme, ıslah etme, doğrudan geri kullanımlar veya alternatif kullanımlardır.</a:t>
            </a:r>
            <a:endParaRPr lang="tr-TR" sz="32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73</a:t>
            </a:fld>
            <a:endParaRPr lang="tr-T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99592" y="620688"/>
            <a:ext cx="7488832" cy="5693866"/>
          </a:xfrm>
          <a:prstGeom prst="rect">
            <a:avLst/>
          </a:prstGeom>
        </p:spPr>
        <p:txBody>
          <a:bodyPr wrap="square">
            <a:spAutoFit/>
          </a:bodyPr>
          <a:lstStyle/>
          <a:p>
            <a:pPr algn="just"/>
            <a:r>
              <a:rPr lang="tr-TR" sz="2800" dirty="0" smtClean="0"/>
              <a:t>Türkiye'de tehlikeli atıkların </a:t>
            </a:r>
            <a:r>
              <a:rPr lang="tr-TR" sz="2800" dirty="0" err="1" smtClean="0"/>
              <a:t>bertarafı</a:t>
            </a:r>
            <a:r>
              <a:rPr lang="tr-TR" sz="2800" dirty="0" smtClean="0"/>
              <a:t> için kullanılan yöntemler henüz ilgili mevzuatta belirlenen düzeye ulaşmamıştır. Endüstri kuruluşları bu atıklarını belediye çöplüklerinde veya kendi alanlarında gömerek yada yakma tesislerinde yakarak bertaraf etmektedirler. Düzenli bertaraf tesislerinin bulunmaması nedeniyle belediye çöplüklerine de gönderilmeyen atıklar endüstri kuruluşları tarafından tesislerindeki özel depolarda ve </a:t>
            </a:r>
            <a:r>
              <a:rPr lang="tr-TR" sz="2800" dirty="0" err="1" smtClean="0"/>
              <a:t>konteynerlerde</a:t>
            </a:r>
            <a:r>
              <a:rPr lang="tr-TR" sz="2800" dirty="0" smtClean="0"/>
              <a:t> geçici olarak depolanmaktadır. Bu uygulamalar endüstri tesislerindeki kullanım alanlarını azaltmakta ve büyük sıkıntılar yaratmaktadır.</a:t>
            </a:r>
            <a:endParaRPr lang="tr-TR" sz="28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74</a:t>
            </a:fld>
            <a:endParaRPr lang="tr-T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827584" y="1124744"/>
            <a:ext cx="7704856"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000000"/>
                </a:solidFill>
                <a:effectLst/>
                <a:ea typeface="Times New Roman" pitchFamily="18" charset="0"/>
                <a:cs typeface="Tahoma" pitchFamily="34" charset="0"/>
              </a:rPr>
              <a:t>Çevresel etkenler giderek halk sağlığında daha büyük önem kazanmaktadır. Çevre kişi üzerindeki dış etkilerin bütünüdür. Çevrede sağlığı doğrudan ya da dolaylı etkileyen önemli etkenler bulunmaktadır. Çevre; hastalıklar için zemin hazırlayan, doğrudan hastalık nedeni olabilen, bazı hastalıkların gidişini ve sonucunu etkileyen, bazı hastalıkların da yayılmasını kolaylaştırmaktadır. Örneğin, hava, su, toprak kirlenmesi doğrudan hastalık nedeni olabildiği gibi, bir kısım hastalıkların yayılımını kolaylaştırabilir ya da bir kısım hastalığın gidişini etkileyebilir.</a:t>
            </a:r>
            <a:endParaRPr kumimoji="0" lang="tr-TR" sz="2800" b="0" i="0" u="none" strike="noStrike" cap="none" normalizeH="0" baseline="0" dirty="0" smtClean="0">
              <a:ln>
                <a:noFill/>
              </a:ln>
              <a:solidFill>
                <a:schemeClr val="tx1"/>
              </a:solidFill>
              <a:effectLst/>
              <a:cs typeface="Arial" pitchFamily="34" charset="0"/>
            </a:endParaRPr>
          </a:p>
        </p:txBody>
      </p:sp>
      <p:sp>
        <p:nvSpPr>
          <p:cNvPr id="2" name="Slayt Numarası Yer Tutucusu 1"/>
          <p:cNvSpPr>
            <a:spLocks noGrp="1"/>
          </p:cNvSpPr>
          <p:nvPr>
            <p:ph type="sldNum" sz="quarter" idx="12"/>
          </p:nvPr>
        </p:nvSpPr>
        <p:spPr/>
        <p:txBody>
          <a:bodyPr/>
          <a:lstStyle/>
          <a:p>
            <a:fld id="{B1DEFA8C-F947-479F-BE07-76B6B3F80BF1}" type="slidenum">
              <a:rPr lang="tr-TR" smtClean="0"/>
              <a:pPr/>
              <a:t>75</a:t>
            </a:fld>
            <a:endParaRPr lang="tr-TR"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99592" y="1340768"/>
            <a:ext cx="7704856" cy="4031873"/>
          </a:xfrm>
          <a:prstGeom prst="rect">
            <a:avLst/>
          </a:prstGeom>
        </p:spPr>
        <p:txBody>
          <a:bodyPr wrap="square">
            <a:spAutoFit/>
          </a:bodyPr>
          <a:lstStyle/>
          <a:p>
            <a:r>
              <a:rPr lang="tr-TR" sz="3200" dirty="0" smtClean="0"/>
              <a:t>Son yıllarda ortaya çıkan bazı büyük olaylar yeraltı ve yüzeysel su kaynaklarının kirlenmesine neden olmuştur. Aynı zamanda, daha az önemli bazı olaylarda yetersiz artık madde yok etme yöntemleri, uzun süreli kirlenmelere neden olmuştur. Atık maddeler zaman zaman gizlice akarsulara ve denizlere atılmış, kanalizasyon sistemlerine verilmiştir. </a:t>
            </a:r>
            <a:endParaRPr lang="tr-TR" sz="32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76</a:t>
            </a:fld>
            <a:endParaRPr lang="tr-TR"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
          <p:cNvSpPr>
            <a:spLocks noChangeArrowheads="1"/>
          </p:cNvSpPr>
          <p:nvPr/>
        </p:nvSpPr>
        <p:spPr bwMode="auto">
          <a:xfrm>
            <a:off x="827584" y="476672"/>
            <a:ext cx="792088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3600" b="0" i="0" u="none" strike="noStrike" cap="none" normalizeH="0" baseline="0" dirty="0" smtClean="0">
                <a:ln>
                  <a:noFill/>
                </a:ln>
                <a:solidFill>
                  <a:srgbClr val="000000"/>
                </a:solidFill>
                <a:effectLst/>
                <a:ea typeface="Times New Roman" pitchFamily="18" charset="0"/>
                <a:cs typeface="Tahoma" pitchFamily="34" charset="0"/>
              </a:rPr>
              <a:t>Tarımsal zararlılarla mücadele ilaçları genellikle dikkatsizce ve ölçüsüzce kullanılmakta, tamamen boşalmamış kaplar ortada bırakılmaktadır. Diğer taraftan, kullanılmış yağ ve evlerde kullanılan piller, ilaçlar ve diğer kimyasal maddeler gibi zararlı tüketim mallarının toplanması ve emniyetli biçimde ortadan kaldırılması için yeterli çalışmalar bulunmamaktadır.</a:t>
            </a:r>
            <a:endParaRPr kumimoji="0" lang="tr-TR" sz="3600" b="0" i="0" u="none" strike="noStrike" cap="none" normalizeH="0" baseline="0" dirty="0" smtClean="0">
              <a:ln>
                <a:noFill/>
              </a:ln>
              <a:solidFill>
                <a:schemeClr val="tx1"/>
              </a:solidFill>
              <a:effectLst/>
              <a:cs typeface="Arial" pitchFamily="34" charset="0"/>
            </a:endParaRPr>
          </a:p>
        </p:txBody>
      </p:sp>
      <p:sp>
        <p:nvSpPr>
          <p:cNvPr id="2" name="Slayt Numarası Yer Tutucusu 1"/>
          <p:cNvSpPr>
            <a:spLocks noGrp="1"/>
          </p:cNvSpPr>
          <p:nvPr>
            <p:ph type="sldNum" sz="quarter" idx="12"/>
          </p:nvPr>
        </p:nvSpPr>
        <p:spPr/>
        <p:txBody>
          <a:bodyPr/>
          <a:lstStyle/>
          <a:p>
            <a:fld id="{B1DEFA8C-F947-479F-BE07-76B6B3F80BF1}" type="slidenum">
              <a:rPr lang="tr-TR" smtClean="0"/>
              <a:pPr/>
              <a:t>77</a:t>
            </a:fld>
            <a:endParaRPr lang="tr-TR"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
          <p:cNvSpPr>
            <a:spLocks noChangeArrowheads="1"/>
          </p:cNvSpPr>
          <p:nvPr/>
        </p:nvSpPr>
        <p:spPr bwMode="auto">
          <a:xfrm>
            <a:off x="899592" y="332656"/>
            <a:ext cx="7848872"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000000"/>
                </a:solidFill>
                <a:effectLst/>
                <a:ea typeface="Times New Roman" pitchFamily="18" charset="0"/>
                <a:cs typeface="Tahoma" pitchFamily="34" charset="0"/>
              </a:rPr>
              <a:t>Günümüzde zararlı atıkların güvenli ve ekonomik biçimde yok edilmesine yönelik uygulamalar en önemli çevresel sorunlardan birisini oluşturmaktadır. Yaşamımızı kolaylaştırmak için üretildiği iddia edilen birçok kimyasal, aslında üretimden tüketime kadar, insan sağlığı ve çevre açısından küresel bir tehdit oluşturabilmektedir. Örneğin, bu maddelerden birkaçının doğaya salınmasına neden olan </a:t>
            </a:r>
            <a:r>
              <a:rPr kumimoji="0" lang="tr-TR" sz="2800" b="0" i="0" u="none" strike="noStrike" cap="none" normalizeH="0" baseline="0" dirty="0" err="1" smtClean="0">
                <a:ln>
                  <a:noFill/>
                </a:ln>
                <a:solidFill>
                  <a:srgbClr val="000000"/>
                </a:solidFill>
                <a:effectLst/>
                <a:ea typeface="Times New Roman" pitchFamily="18" charset="0"/>
                <a:cs typeface="Tahoma" pitchFamily="34" charset="0"/>
              </a:rPr>
              <a:t>Polivinil</a:t>
            </a:r>
            <a:r>
              <a:rPr kumimoji="0" lang="tr-TR" sz="2800" b="0" i="0" u="none" strike="noStrike" cap="none" normalizeH="0" baseline="0" dirty="0" smtClean="0">
                <a:ln>
                  <a:noFill/>
                </a:ln>
                <a:solidFill>
                  <a:srgbClr val="000000"/>
                </a:solidFill>
                <a:effectLst/>
                <a:ea typeface="Times New Roman" pitchFamily="18" charset="0"/>
                <a:cs typeface="Tahoma" pitchFamily="34" charset="0"/>
              </a:rPr>
              <a:t> Klorür (PVC), birçok seçeneğinin olması, üretim ve kullanım sürecinin </a:t>
            </a:r>
            <a:r>
              <a:rPr kumimoji="0" lang="tr-TR" sz="2800" b="0" i="0" u="none" strike="noStrike" cap="none" normalizeH="0" baseline="0" dirty="0" err="1" smtClean="0">
                <a:ln>
                  <a:noFill/>
                </a:ln>
                <a:solidFill>
                  <a:srgbClr val="000000"/>
                </a:solidFill>
                <a:effectLst/>
                <a:ea typeface="Times New Roman" pitchFamily="18" charset="0"/>
                <a:cs typeface="Tahoma" pitchFamily="34" charset="0"/>
              </a:rPr>
              <a:t>toksik</a:t>
            </a:r>
            <a:r>
              <a:rPr kumimoji="0" lang="tr-TR" sz="2800" b="0" i="0" u="none" strike="noStrike" cap="none" normalizeH="0" baseline="0" dirty="0" smtClean="0">
                <a:ln>
                  <a:noFill/>
                </a:ln>
                <a:solidFill>
                  <a:srgbClr val="000000"/>
                </a:solidFill>
                <a:effectLst/>
                <a:ea typeface="Times New Roman" pitchFamily="18" charset="0"/>
                <a:cs typeface="Tahoma" pitchFamily="34" charset="0"/>
              </a:rPr>
              <a:t> kirlilik yaratmasına rağmen, en yaygın kullanılan plastiktir. Dünya endüstrileştikçe, insanlar tarafından üretilen atık miktarı da hızla artmakta, atıkların yönetimi de sağlık için giderek daha fazla önem kazanmaktadır.</a:t>
            </a:r>
            <a:endParaRPr kumimoji="0" lang="tr-TR" sz="2800" b="0" i="0" u="none" strike="noStrike" cap="none" normalizeH="0" baseline="0" dirty="0" smtClean="0">
              <a:ln>
                <a:noFill/>
              </a:ln>
              <a:solidFill>
                <a:schemeClr val="tx1"/>
              </a:solidFill>
              <a:effectLst/>
              <a:cs typeface="Arial" pitchFamily="34" charset="0"/>
            </a:endParaRPr>
          </a:p>
        </p:txBody>
      </p:sp>
      <p:sp>
        <p:nvSpPr>
          <p:cNvPr id="2" name="Slayt Numarası Yer Tutucusu 1"/>
          <p:cNvSpPr>
            <a:spLocks noGrp="1"/>
          </p:cNvSpPr>
          <p:nvPr>
            <p:ph type="sldNum" sz="quarter" idx="12"/>
          </p:nvPr>
        </p:nvSpPr>
        <p:spPr/>
        <p:txBody>
          <a:bodyPr/>
          <a:lstStyle/>
          <a:p>
            <a:fld id="{B1DEFA8C-F947-479F-BE07-76B6B3F80BF1}" type="slidenum">
              <a:rPr lang="tr-TR" smtClean="0"/>
              <a:pPr/>
              <a:t>78</a:t>
            </a:fld>
            <a:endParaRPr lang="tr-TR"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p:cNvSpPr>
            <a:spLocks noChangeArrowheads="1"/>
          </p:cNvSpPr>
          <p:nvPr/>
        </p:nvSpPr>
        <p:spPr bwMode="auto">
          <a:xfrm>
            <a:off x="827584" y="836712"/>
            <a:ext cx="792088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ea typeface="Times New Roman" pitchFamily="18" charset="0"/>
                <a:cs typeface="Tahoma" pitchFamily="34" charset="0"/>
              </a:rPr>
              <a:t>Zararlı atıkların yok edilmesi/bertaraf edilmesi ile ilgili çeşitli yöntemler vardır. Toprağa gömme, yakma yöntemi de ülkemizde atıkların yok edilmesinde yaygın olarak kullanılmaktadır. Zararlı atıkların yok edilmesine yönelik tüm yaklaşımlar halk sağlığı ve çevre üzerindeki olumsuz etkileri en aza indirmeye yönelik olmasına karşın yetersiz teknikle gömme, içme suyu kaynağı olarak kullanılabilecek yeraltı su kaynaklarının kirlenmesine neden olabilmekte, </a:t>
            </a:r>
            <a:r>
              <a:rPr kumimoji="0" lang="tr-TR" sz="2400" b="0" i="0" u="none" strike="noStrike" cap="none" normalizeH="0" baseline="0" dirty="0" err="1" smtClean="0">
                <a:ln>
                  <a:noFill/>
                </a:ln>
                <a:solidFill>
                  <a:srgbClr val="000000"/>
                </a:solidFill>
                <a:effectLst/>
                <a:ea typeface="Times New Roman" pitchFamily="18" charset="0"/>
                <a:cs typeface="Tahoma" pitchFamily="34" charset="0"/>
              </a:rPr>
              <a:t>kontaminasyonlar</a:t>
            </a:r>
            <a:r>
              <a:rPr kumimoji="0" lang="tr-TR" sz="2400" b="0" i="0" u="none" strike="noStrike" cap="none" normalizeH="0" baseline="0" dirty="0" smtClean="0">
                <a:ln>
                  <a:noFill/>
                </a:ln>
                <a:solidFill>
                  <a:srgbClr val="000000"/>
                </a:solidFill>
                <a:effectLst/>
                <a:ea typeface="Times New Roman" pitchFamily="18" charset="0"/>
                <a:cs typeface="Tahoma" pitchFamily="34" charset="0"/>
              </a:rPr>
              <a:t> yüzeysel akıntılara karıştığında doğal hayatı ve bitkileri olumsuz etkileyebilmektedir. Yakma sonucu havayı kirletici materyaller çok fazla oranda çevreye yayılabilmektedir. Önemli miktarda kötü koku ve kirli kül sorunu yaratmalarına ek olarak çok sayıda kanser yapıcı maddenin de etrafa saçılmasına yol açmaktadırlar.</a:t>
            </a:r>
            <a:endParaRPr kumimoji="0" lang="tr-TR" sz="2400" b="0" i="0" u="none" strike="noStrike" cap="none" normalizeH="0" baseline="0" dirty="0" smtClean="0">
              <a:ln>
                <a:noFill/>
              </a:ln>
              <a:solidFill>
                <a:schemeClr val="tx1"/>
              </a:solidFill>
              <a:effectLst/>
              <a:cs typeface="Arial" pitchFamily="34" charset="0"/>
            </a:endParaRPr>
          </a:p>
        </p:txBody>
      </p:sp>
      <p:sp>
        <p:nvSpPr>
          <p:cNvPr id="2" name="Slayt Numarası Yer Tutucusu 1"/>
          <p:cNvSpPr>
            <a:spLocks noGrp="1"/>
          </p:cNvSpPr>
          <p:nvPr>
            <p:ph type="sldNum" sz="quarter" idx="12"/>
          </p:nvPr>
        </p:nvSpPr>
        <p:spPr/>
        <p:txBody>
          <a:bodyPr/>
          <a:lstStyle/>
          <a:p>
            <a:fld id="{B1DEFA8C-F947-479F-BE07-76B6B3F80BF1}" type="slidenum">
              <a:rPr lang="tr-TR" smtClean="0"/>
              <a:pPr/>
              <a:t>79</a:t>
            </a:fld>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11560" y="980728"/>
            <a:ext cx="7920880" cy="4401205"/>
          </a:xfrm>
          <a:prstGeom prst="rect">
            <a:avLst/>
          </a:prstGeom>
        </p:spPr>
        <p:txBody>
          <a:bodyPr wrap="square">
            <a:spAutoFit/>
          </a:bodyPr>
          <a:lstStyle/>
          <a:p>
            <a:pPr lvl="0" algn="just" eaLnBrk="0" fontAlgn="base" hangingPunct="0">
              <a:spcBef>
                <a:spcPct val="0"/>
              </a:spcBef>
              <a:spcAft>
                <a:spcPct val="0"/>
              </a:spcAft>
            </a:pPr>
            <a:r>
              <a:rPr lang="tr-TR" sz="2800" dirty="0" smtClean="0">
                <a:latin typeface="Calibri" pitchFamily="34" charset="0"/>
                <a:ea typeface="Times New Roman" pitchFamily="18" charset="0"/>
                <a:cs typeface="Times New Roman" pitchFamily="18" charset="0"/>
              </a:rPr>
              <a:t>28) (29), (30) ve (33) dışındaki kirlilik kontrol işlemlerinden kalan artıklar (bakiyeler),</a:t>
            </a:r>
            <a:endParaRPr lang="tr-TR" sz="2800" dirty="0" smtClean="0">
              <a:latin typeface="Arial" pitchFamily="34" charset="0"/>
              <a:cs typeface="Arial" pitchFamily="34" charset="0"/>
            </a:endParaRPr>
          </a:p>
          <a:p>
            <a:pPr lvl="0" algn="just" eaLnBrk="0" fontAlgn="base" hangingPunct="0">
              <a:spcBef>
                <a:spcPct val="0"/>
              </a:spcBef>
              <a:spcAft>
                <a:spcPct val="0"/>
              </a:spcAft>
            </a:pPr>
            <a:r>
              <a:rPr lang="tr-TR" sz="2800" dirty="0" smtClean="0">
                <a:latin typeface="Calibri" pitchFamily="34" charset="0"/>
                <a:ea typeface="Times New Roman" pitchFamily="18" charset="0"/>
                <a:cs typeface="Times New Roman" pitchFamily="18" charset="0"/>
              </a:rPr>
              <a:t>29) Islak arıtıcı çamurları,</a:t>
            </a:r>
            <a:endParaRPr lang="tr-TR" sz="2800" dirty="0" smtClean="0">
              <a:latin typeface="Arial" pitchFamily="34" charset="0"/>
              <a:cs typeface="Arial" pitchFamily="34" charset="0"/>
            </a:endParaRPr>
          </a:p>
          <a:p>
            <a:pPr lvl="0" algn="just" eaLnBrk="0" fontAlgn="base" hangingPunct="0">
              <a:spcBef>
                <a:spcPct val="0"/>
              </a:spcBef>
              <a:spcAft>
                <a:spcPct val="0"/>
              </a:spcAft>
            </a:pPr>
            <a:r>
              <a:rPr lang="tr-TR" sz="2800" dirty="0" smtClean="0">
                <a:latin typeface="Calibri" pitchFamily="34" charset="0"/>
                <a:ea typeface="Times New Roman" pitchFamily="18" charset="0"/>
                <a:cs typeface="Times New Roman" pitchFamily="18" charset="0"/>
              </a:rPr>
              <a:t>30) Su arıtma tesisleri çamurları,</a:t>
            </a:r>
            <a:endParaRPr lang="tr-TR" sz="2800" dirty="0" smtClean="0">
              <a:latin typeface="Arial" pitchFamily="34" charset="0"/>
              <a:cs typeface="Arial" pitchFamily="34" charset="0"/>
            </a:endParaRPr>
          </a:p>
          <a:p>
            <a:pPr lvl="0" algn="just" eaLnBrk="0" fontAlgn="base" hangingPunct="0">
              <a:spcBef>
                <a:spcPct val="0"/>
              </a:spcBef>
              <a:spcAft>
                <a:spcPct val="0"/>
              </a:spcAft>
            </a:pPr>
            <a:r>
              <a:rPr lang="tr-TR" sz="2800" dirty="0" smtClean="0">
                <a:latin typeface="Calibri" pitchFamily="34" charset="0"/>
                <a:ea typeface="Times New Roman" pitchFamily="18" charset="0"/>
                <a:cs typeface="Times New Roman" pitchFamily="18" charset="0"/>
              </a:rPr>
              <a:t>31) </a:t>
            </a:r>
            <a:r>
              <a:rPr lang="tr-TR" sz="2800" dirty="0" err="1" smtClean="0">
                <a:latin typeface="Calibri" pitchFamily="34" charset="0"/>
                <a:ea typeface="Times New Roman" pitchFamily="18" charset="0"/>
                <a:cs typeface="Times New Roman" pitchFamily="18" charset="0"/>
              </a:rPr>
              <a:t>Dekarbonizasyon</a:t>
            </a:r>
            <a:r>
              <a:rPr lang="tr-TR" sz="2800" dirty="0" smtClean="0">
                <a:latin typeface="Calibri" pitchFamily="34" charset="0"/>
                <a:ea typeface="Times New Roman" pitchFamily="18" charset="0"/>
                <a:cs typeface="Times New Roman" pitchFamily="18" charset="0"/>
              </a:rPr>
              <a:t> artığı(bakiyesi),</a:t>
            </a:r>
            <a:endParaRPr lang="tr-TR" sz="2800" dirty="0" smtClean="0">
              <a:latin typeface="Arial" pitchFamily="34" charset="0"/>
              <a:cs typeface="Arial" pitchFamily="34" charset="0"/>
            </a:endParaRPr>
          </a:p>
          <a:p>
            <a:pPr lvl="0" algn="just" eaLnBrk="0" fontAlgn="base" hangingPunct="0">
              <a:spcBef>
                <a:spcPct val="0"/>
              </a:spcBef>
              <a:spcAft>
                <a:spcPct val="0"/>
              </a:spcAft>
            </a:pPr>
            <a:r>
              <a:rPr lang="tr-TR" sz="2800" dirty="0" smtClean="0">
                <a:latin typeface="Calibri" pitchFamily="34" charset="0"/>
                <a:ea typeface="Times New Roman" pitchFamily="18" charset="0"/>
                <a:cs typeface="Times New Roman" pitchFamily="18" charset="0"/>
              </a:rPr>
              <a:t>32) İyon-değiştirici kolon artığı,</a:t>
            </a:r>
            <a:endParaRPr lang="tr-TR" sz="2800" dirty="0" smtClean="0">
              <a:latin typeface="Arial" pitchFamily="34" charset="0"/>
              <a:cs typeface="Arial" pitchFamily="34" charset="0"/>
            </a:endParaRPr>
          </a:p>
          <a:p>
            <a:pPr lvl="0" algn="just" eaLnBrk="0" fontAlgn="base" hangingPunct="0">
              <a:spcBef>
                <a:spcPct val="0"/>
              </a:spcBef>
              <a:spcAft>
                <a:spcPct val="0"/>
              </a:spcAft>
            </a:pPr>
            <a:r>
              <a:rPr lang="tr-TR" sz="2800" dirty="0" smtClean="0">
                <a:latin typeface="Calibri" pitchFamily="34" charset="0"/>
                <a:ea typeface="Times New Roman" pitchFamily="18" charset="0"/>
                <a:cs typeface="Times New Roman" pitchFamily="18" charset="0"/>
              </a:rPr>
              <a:t>33) Arıtılmamış veya tarımda kullanılmaya uygun olmayan </a:t>
            </a:r>
            <a:r>
              <a:rPr lang="tr-TR" sz="2800" dirty="0" err="1" smtClean="0">
                <a:latin typeface="Calibri" pitchFamily="34" charset="0"/>
                <a:ea typeface="Times New Roman" pitchFamily="18" charset="0"/>
                <a:cs typeface="Times New Roman" pitchFamily="18" charset="0"/>
              </a:rPr>
              <a:t>atıksu</a:t>
            </a:r>
            <a:r>
              <a:rPr lang="tr-TR" sz="2800" dirty="0" smtClean="0">
                <a:latin typeface="Calibri" pitchFamily="34" charset="0"/>
                <a:ea typeface="Times New Roman" pitchFamily="18" charset="0"/>
                <a:cs typeface="Times New Roman" pitchFamily="18" charset="0"/>
              </a:rPr>
              <a:t> arıtma çamurları, </a:t>
            </a:r>
            <a:endParaRPr lang="tr-TR" sz="2800" dirty="0" smtClean="0">
              <a:latin typeface="Arial" pitchFamily="34" charset="0"/>
              <a:cs typeface="Arial" pitchFamily="34" charset="0"/>
            </a:endParaRPr>
          </a:p>
          <a:p>
            <a:pPr lvl="0" algn="just" eaLnBrk="0" fontAlgn="base" hangingPunct="0">
              <a:spcBef>
                <a:spcPct val="0"/>
              </a:spcBef>
              <a:spcAft>
                <a:spcPct val="0"/>
              </a:spcAft>
            </a:pPr>
            <a:r>
              <a:rPr lang="tr-TR" sz="2800" dirty="0" smtClean="0">
                <a:latin typeface="Calibri" pitchFamily="34" charset="0"/>
                <a:ea typeface="Times New Roman" pitchFamily="18" charset="0"/>
                <a:cs typeface="Times New Roman" pitchFamily="18" charset="0"/>
              </a:rPr>
              <a:t>34) Tankların ve / veya ekipmanlarının temizliğinden kalan artıklar,</a:t>
            </a:r>
            <a:endParaRPr lang="tr-TR" sz="2800" dirty="0" smtClean="0">
              <a:latin typeface="Arial" pitchFamily="34" charset="0"/>
              <a:cs typeface="Arial"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
          <p:cNvSpPr>
            <a:spLocks noChangeArrowheads="1"/>
          </p:cNvSpPr>
          <p:nvPr/>
        </p:nvSpPr>
        <p:spPr bwMode="auto">
          <a:xfrm>
            <a:off x="827584" y="548680"/>
            <a:ext cx="7848872"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000000"/>
                </a:solidFill>
                <a:effectLst/>
                <a:ea typeface="Times New Roman" pitchFamily="18" charset="0"/>
                <a:cs typeface="Tahoma" pitchFamily="34" charset="0"/>
              </a:rPr>
              <a:t>Zararlı atıklarla ilgili olarak tartışmalı bir atık türü ise tıbbi atıklardır. Tıbbi atıklarla ilgili ilk tartışmalar Okyanus kıyısına vuran çok sayıdaki enjektör nedeniyle Amerikan Kongresi’nin başlattığı teknik değerlendirme çalışmalarıdır. Hastane atıklarının hastane dışına çıkmadan önce patolojik etken taşıma riski olanların çeşitli yöntemlerle zararsız hale getirilmesi zorunludur. Hastane atıklarında özel işlem görme zorunluluğu olan en önemli atık enjektörlerdir. Bunların kapağının kapatılmaya kalkışılmaması gerekir. Doğrudan sert duvarlı bir kutuya atılmalı, daha sonra uygun teknikle yok edilmelidir.</a:t>
            </a:r>
            <a:endParaRPr kumimoji="0" lang="tr-TR" sz="2800" b="0" i="0" u="none" strike="noStrike" cap="none" normalizeH="0" baseline="0" dirty="0" smtClean="0">
              <a:ln>
                <a:noFill/>
              </a:ln>
              <a:solidFill>
                <a:schemeClr val="tx1"/>
              </a:solidFill>
              <a:effectLst/>
              <a:cs typeface="Arial" pitchFamily="34" charset="0"/>
            </a:endParaRPr>
          </a:p>
        </p:txBody>
      </p:sp>
      <p:sp>
        <p:nvSpPr>
          <p:cNvPr id="2" name="Slayt Numarası Yer Tutucusu 1"/>
          <p:cNvSpPr>
            <a:spLocks noGrp="1"/>
          </p:cNvSpPr>
          <p:nvPr>
            <p:ph type="sldNum" sz="quarter" idx="12"/>
          </p:nvPr>
        </p:nvSpPr>
        <p:spPr/>
        <p:txBody>
          <a:bodyPr/>
          <a:lstStyle/>
          <a:p>
            <a:fld id="{B1DEFA8C-F947-479F-BE07-76B6B3F80BF1}" type="slidenum">
              <a:rPr lang="tr-TR" smtClean="0"/>
              <a:pPr/>
              <a:t>80</a:t>
            </a:fld>
            <a:endParaRPr lang="tr-TR"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27584" y="692696"/>
            <a:ext cx="7776864" cy="5693866"/>
          </a:xfrm>
          <a:prstGeom prst="rect">
            <a:avLst/>
          </a:prstGeom>
        </p:spPr>
        <p:txBody>
          <a:bodyPr wrap="square">
            <a:spAutoFit/>
          </a:bodyPr>
          <a:lstStyle/>
          <a:p>
            <a:r>
              <a:rPr lang="tr-TR" sz="2800" dirty="0" smtClean="0"/>
              <a:t>Radyasyon kirliliğine ise radyoaktif atıklar yol açarlar. Toprağa gömülen radyoaktif atıkların kaplarının sızdırması, toprak aracılığı ile radyoaktif elementlerin bitkilere ve hayvanlara ulaşmasına yol açabilir. Nükleer yakıtla çalışan araçlardan olan sızıntılar, bir diğer faktör olabilir. Radyasyon tedavi birimlerinin çevresi, radyoaktif yöntemler kullanan </a:t>
            </a:r>
            <a:r>
              <a:rPr lang="tr-TR" sz="2800" dirty="0" err="1" smtClean="0"/>
              <a:t>laboratuvar</a:t>
            </a:r>
            <a:r>
              <a:rPr lang="tr-TR" sz="2800" dirty="0" smtClean="0"/>
              <a:t> atıkları da radyasyon kirlenmesi nedeni olabilir.  Radyoaktif kirlenme dokularda hücrelerde mutasyonlara ve kanser gelişimine yol açabilir. Anne karnında bebeğin gelişimini olumsuz etkileyerek onun doğuştan bir takım gelişim bozuklukları ile doğmasına yol açabilir. </a:t>
            </a:r>
            <a:endParaRPr lang="tr-TR" sz="28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81</a:t>
            </a:fld>
            <a:endParaRPr lang="tr-TR"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
          <p:cNvSpPr>
            <a:spLocks noChangeArrowheads="1"/>
          </p:cNvSpPr>
          <p:nvPr/>
        </p:nvSpPr>
        <p:spPr bwMode="auto">
          <a:xfrm>
            <a:off x="755576" y="908720"/>
            <a:ext cx="7848872"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000000"/>
                </a:solidFill>
                <a:effectLst/>
                <a:ea typeface="Times New Roman" pitchFamily="18" charset="0"/>
                <a:cs typeface="Tahoma" pitchFamily="34" charset="0"/>
              </a:rPr>
              <a:t>Vücudun bağışıklık sistemini etkileyerek hastalıklara karşı direnci de azaltabilir. Stronsiyum bu açıdan önemli bir örnektir. Nükleer atıkların toprağa gömülmesi engellenmelidir. Nükleer sızıntılara neden olabilecek kuruluşlarda yapım ve teknoloji standartları konusunda uluslararası ölçütler belirlenmelidir, nükleer dışı teknolojiler kullanarak yeni ve sürdürülebilir enerji politikaları geliştirmelidirler. Ülkeler nükleer atıkların başka ülkelerin topraklarına taşınmamaları için gerekli yasal ve güvenlik önlemleri almak zorundadır.</a:t>
            </a:r>
            <a:endParaRPr kumimoji="0" lang="tr-TR" sz="2800" b="0" i="0" u="none" strike="noStrike" cap="none" normalizeH="0" baseline="0" dirty="0" smtClean="0">
              <a:ln>
                <a:noFill/>
              </a:ln>
              <a:solidFill>
                <a:schemeClr val="tx1"/>
              </a:solidFill>
              <a:effectLst/>
              <a:cs typeface="Arial" pitchFamily="34" charset="0"/>
            </a:endParaRPr>
          </a:p>
        </p:txBody>
      </p:sp>
      <p:sp>
        <p:nvSpPr>
          <p:cNvPr id="2" name="Slayt Numarası Yer Tutucusu 1"/>
          <p:cNvSpPr>
            <a:spLocks noGrp="1"/>
          </p:cNvSpPr>
          <p:nvPr>
            <p:ph type="sldNum" sz="quarter" idx="12"/>
          </p:nvPr>
        </p:nvSpPr>
        <p:spPr/>
        <p:txBody>
          <a:bodyPr/>
          <a:lstStyle/>
          <a:p>
            <a:fld id="{B1DEFA8C-F947-479F-BE07-76B6B3F80BF1}" type="slidenum">
              <a:rPr lang="tr-TR" smtClean="0"/>
              <a:pPr/>
              <a:t>82</a:t>
            </a:fld>
            <a:endParaRPr lang="tr-TR"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27584" y="764704"/>
            <a:ext cx="7776864" cy="5693866"/>
          </a:xfrm>
          <a:prstGeom prst="rect">
            <a:avLst/>
          </a:prstGeom>
        </p:spPr>
        <p:txBody>
          <a:bodyPr wrap="square">
            <a:spAutoFit/>
          </a:bodyPr>
          <a:lstStyle/>
          <a:p>
            <a:r>
              <a:rPr lang="tr-TR" sz="2800" dirty="0" smtClean="0"/>
              <a:t>Yapılan bilimsel çalışmalar, “atık yakma </a:t>
            </a:r>
            <a:r>
              <a:rPr lang="tr-TR" sz="2800" dirty="0" err="1" smtClean="0"/>
              <a:t>tesisleri”nin</a:t>
            </a:r>
            <a:r>
              <a:rPr lang="tr-TR" sz="2800" dirty="0" smtClean="0"/>
              <a:t>, katı atık hacmini iddia edilenin aksine düşürmedikleri gibi, atık içindeki zehirli maddeleri de bertaraf etmediklerini göstermektedir. Yakma yöntemiyle ortadan kalkması oldukça güç olan kimyasal bileşikler üretilmektedir. Bunun sonucu olarak da bu bileşikler yoğun olarak çevreye yayılırlar. Bu kimyasallar “Kalıcı Organik Kirleticiler” (KOK) terimiyle isimlendirilir ve bunlar insanoğlunca bilinen en tehlikeli kimyasal zehirlerdir. Çevreye salındığında birçok KOK, yıllarca hatta on yıllarca kalıcı olmaktadır. Birçok KOK da insan ve hayvanların yağ dokularında birikerek ortaya çıkmaktadır.</a:t>
            </a:r>
            <a:endParaRPr lang="tr-TR" sz="28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83</a:t>
            </a:fld>
            <a:endParaRPr lang="tr-TR"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
          <p:cNvSpPr>
            <a:spLocks noChangeArrowheads="1"/>
          </p:cNvSpPr>
          <p:nvPr/>
        </p:nvSpPr>
        <p:spPr bwMode="auto">
          <a:xfrm>
            <a:off x="899592" y="980728"/>
            <a:ext cx="7776864"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D</a:t>
            </a:r>
            <a:r>
              <a:rPr kumimoji="0" lang="tr-TR" sz="2800" b="0" i="0" u="none" strike="noStrike" cap="none" normalizeH="0" baseline="0" dirty="0" smtClean="0">
                <a:ln>
                  <a:noFill/>
                </a:ln>
                <a:solidFill>
                  <a:srgbClr val="000000"/>
                </a:solidFill>
                <a:effectLst/>
                <a:latin typeface="Calibri"/>
                <a:ea typeface="Times New Roman" pitchFamily="18" charset="0"/>
                <a:cs typeface="Tahoma" pitchFamily="34" charset="0"/>
              </a:rPr>
              <a:t>ü</a:t>
            </a:r>
            <a:r>
              <a:rPr kumimoji="0" lang="tr-TR" sz="28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ş</a:t>
            </a:r>
            <a:r>
              <a:rPr kumimoji="0" lang="tr-TR" sz="2800" b="0" i="0" u="none" strike="noStrike" cap="none" normalizeH="0" baseline="0" dirty="0" smtClean="0">
                <a:ln>
                  <a:noFill/>
                </a:ln>
                <a:solidFill>
                  <a:srgbClr val="000000"/>
                </a:solidFill>
                <a:effectLst/>
                <a:latin typeface="Calibri"/>
                <a:ea typeface="Times New Roman" pitchFamily="18" charset="0"/>
                <a:cs typeface="Tahoma" pitchFamily="34" charset="0"/>
              </a:rPr>
              <a:t>ü</a:t>
            </a:r>
            <a:r>
              <a:rPr kumimoji="0" lang="tr-TR" sz="28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k miktarlarında dahi, </a:t>
            </a:r>
            <a:r>
              <a:rPr kumimoji="0" lang="tr-TR" sz="28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KOK</a:t>
            </a:r>
            <a:r>
              <a:rPr kumimoji="0" lang="tr-TR" sz="2800" b="0" i="0" u="none" strike="noStrike" cap="none" normalizeH="0" baseline="0" dirty="0" err="1" smtClean="0">
                <a:ln>
                  <a:noFill/>
                </a:ln>
                <a:solidFill>
                  <a:srgbClr val="000000"/>
                </a:solidFill>
                <a:effectLst/>
                <a:latin typeface="Calibri"/>
                <a:ea typeface="Times New Roman" pitchFamily="18" charset="0"/>
                <a:cs typeface="Tahoma" pitchFamily="34" charset="0"/>
              </a:rPr>
              <a:t>’</a:t>
            </a:r>
            <a:r>
              <a:rPr kumimoji="0" lang="tr-TR" sz="28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lar</a:t>
            </a:r>
            <a:r>
              <a:rPr kumimoji="0" lang="tr-TR" sz="28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son derecede zehirlidir ve hava akımı yardımıyla uzun mesafeler kat ederek t</a:t>
            </a:r>
            <a:r>
              <a:rPr kumimoji="0" lang="tr-TR" sz="2800" b="0" i="0" u="none" strike="noStrike" cap="none" normalizeH="0" baseline="0" dirty="0" smtClean="0">
                <a:ln>
                  <a:noFill/>
                </a:ln>
                <a:solidFill>
                  <a:srgbClr val="000000"/>
                </a:solidFill>
                <a:effectLst/>
                <a:latin typeface="Calibri"/>
                <a:ea typeface="Times New Roman" pitchFamily="18" charset="0"/>
                <a:cs typeface="Tahoma" pitchFamily="34" charset="0"/>
              </a:rPr>
              <a:t>ü</a:t>
            </a:r>
            <a:r>
              <a:rPr kumimoji="0" lang="tr-TR" sz="28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m d</a:t>
            </a:r>
            <a:r>
              <a:rPr kumimoji="0" lang="tr-TR" sz="2800" b="0" i="0" u="none" strike="noStrike" cap="none" normalizeH="0" baseline="0" dirty="0" smtClean="0">
                <a:ln>
                  <a:noFill/>
                </a:ln>
                <a:solidFill>
                  <a:srgbClr val="000000"/>
                </a:solidFill>
                <a:effectLst/>
                <a:latin typeface="Calibri"/>
                <a:ea typeface="Times New Roman" pitchFamily="18" charset="0"/>
                <a:cs typeface="Tahoma" pitchFamily="34" charset="0"/>
              </a:rPr>
              <a:t>ü</a:t>
            </a:r>
            <a:r>
              <a:rPr kumimoji="0" lang="tr-TR" sz="28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nyada vahşi yaşamı ve insanları tehlikeye sokmaktadır. </a:t>
            </a:r>
            <a:r>
              <a:rPr kumimoji="0" lang="tr-TR" sz="28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Dioksin</a:t>
            </a:r>
            <a:r>
              <a:rPr kumimoji="0" lang="tr-TR" sz="28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bilimsel olarak, bilinen en tehlikeli </a:t>
            </a:r>
            <a:r>
              <a:rPr kumimoji="0" lang="tr-TR" sz="28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KOK</a:t>
            </a:r>
            <a:r>
              <a:rPr kumimoji="0" lang="tr-TR" sz="2800" b="0" i="0" u="none" strike="noStrike" cap="none" normalizeH="0" baseline="0" dirty="0" err="1" smtClean="0">
                <a:ln>
                  <a:noFill/>
                </a:ln>
                <a:solidFill>
                  <a:srgbClr val="000000"/>
                </a:solidFill>
                <a:effectLst/>
                <a:latin typeface="Calibri"/>
                <a:ea typeface="Times New Roman" pitchFamily="18" charset="0"/>
                <a:cs typeface="Tahoma" pitchFamily="34" charset="0"/>
              </a:rPr>
              <a:t>’</a:t>
            </a:r>
            <a:r>
              <a:rPr kumimoji="0" lang="tr-TR" sz="28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lardan</a:t>
            </a:r>
            <a:r>
              <a:rPr kumimoji="0" lang="tr-TR" sz="28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birisidir. Uluslararası Kanser Araştırmaları Kurumu (IARC) </a:t>
            </a:r>
            <a:r>
              <a:rPr kumimoji="0" lang="tr-TR" sz="28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Dioksin</a:t>
            </a:r>
            <a:r>
              <a:rPr kumimoji="0" lang="tr-TR" sz="2800" b="0" i="0" u="none" strike="noStrike" cap="none" normalizeH="0" baseline="0" dirty="0" err="1" smtClean="0">
                <a:ln>
                  <a:noFill/>
                </a:ln>
                <a:solidFill>
                  <a:srgbClr val="000000"/>
                </a:solidFill>
                <a:effectLst/>
                <a:latin typeface="Calibri"/>
                <a:ea typeface="Times New Roman" pitchFamily="18" charset="0"/>
                <a:cs typeface="Tahoma" pitchFamily="34" charset="0"/>
              </a:rPr>
              <a:t>’</a:t>
            </a:r>
            <a:r>
              <a:rPr kumimoji="0" lang="tr-TR" sz="28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i</a:t>
            </a:r>
            <a:r>
              <a:rPr kumimoji="0" lang="tr-TR" sz="28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temel bir kanserojen olarak sınıflandırmaktadır. Bilinmelidir ki, atık yakma teknolojisi, kansere yol a</a:t>
            </a:r>
            <a:r>
              <a:rPr kumimoji="0" lang="tr-TR" sz="2800" b="0" i="0" u="none" strike="noStrike" cap="none" normalizeH="0" baseline="0" dirty="0" smtClean="0">
                <a:ln>
                  <a:noFill/>
                </a:ln>
                <a:solidFill>
                  <a:srgbClr val="000000"/>
                </a:solidFill>
                <a:effectLst/>
                <a:latin typeface="Calibri"/>
                <a:ea typeface="Times New Roman" pitchFamily="18" charset="0"/>
                <a:cs typeface="Tahoma" pitchFamily="34" charset="0"/>
              </a:rPr>
              <a:t>ç</a:t>
            </a:r>
            <a:r>
              <a:rPr kumimoji="0" lang="tr-TR" sz="28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abilen </a:t>
            </a:r>
            <a:r>
              <a:rPr kumimoji="0" lang="tr-TR" sz="28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dioksinin</a:t>
            </a:r>
            <a:r>
              <a:rPr kumimoji="0" lang="tr-TR" sz="28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tr-TR" sz="2800" b="0" i="0" u="none" strike="noStrike" cap="none" normalizeH="0" baseline="0" dirty="0" smtClean="0">
                <a:ln>
                  <a:noFill/>
                </a:ln>
                <a:solidFill>
                  <a:srgbClr val="000000"/>
                </a:solidFill>
                <a:effectLst/>
                <a:latin typeface="Calibri"/>
                <a:ea typeface="Times New Roman" pitchFamily="18" charset="0"/>
                <a:cs typeface="Tahoma" pitchFamily="34" charset="0"/>
              </a:rPr>
              <a:t>ç</a:t>
            </a:r>
            <a:r>
              <a:rPr kumimoji="0" lang="tr-TR" sz="28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evreye yayılmasına ve besin zincirine karışmasına neden olan başlıca kaynaklardır.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Slayt Numarası Yer Tutucusu 1"/>
          <p:cNvSpPr>
            <a:spLocks noGrp="1"/>
          </p:cNvSpPr>
          <p:nvPr>
            <p:ph type="sldNum" sz="quarter" idx="12"/>
          </p:nvPr>
        </p:nvSpPr>
        <p:spPr/>
        <p:txBody>
          <a:bodyPr/>
          <a:lstStyle/>
          <a:p>
            <a:fld id="{B1DEFA8C-F947-479F-BE07-76B6B3F80BF1}" type="slidenum">
              <a:rPr lang="tr-TR" smtClean="0"/>
              <a:pPr/>
              <a:t>84</a:t>
            </a:fld>
            <a:endParaRPr lang="tr-TR"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1"/>
          <p:cNvSpPr>
            <a:spLocks noChangeArrowheads="1"/>
          </p:cNvSpPr>
          <p:nvPr/>
        </p:nvSpPr>
        <p:spPr bwMode="auto">
          <a:xfrm>
            <a:off x="683568" y="1196752"/>
            <a:ext cx="806489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3600" b="0" i="0" u="none" strike="noStrike" cap="none" normalizeH="0" baseline="0" dirty="0" smtClean="0">
                <a:ln>
                  <a:noFill/>
                </a:ln>
                <a:solidFill>
                  <a:srgbClr val="000000"/>
                </a:solidFill>
                <a:effectLst/>
                <a:ea typeface="Times New Roman" pitchFamily="18" charset="0"/>
                <a:cs typeface="Tahoma" pitchFamily="34" charset="0"/>
              </a:rPr>
              <a:t>Savunulanın aksine atık yakma dünyanın atık sorununa çözüm değil, bu sorunun bir parçasıdır. Atık yakma tesisleri, baca gazı, kül ve diğer artıklarıyla birçok zehirli maddeyi çevreye yayarlar. Bu tesislerin baca gazlarını tutmak için kullanılan filtrelerde sonradan bertaraf edilmesi gereken katı ve sıvı zehirler üretirler.</a:t>
            </a:r>
            <a:endParaRPr kumimoji="0" lang="tr-TR" sz="3600" b="0" i="0" u="none" strike="noStrike" cap="none" normalizeH="0" baseline="0" dirty="0" smtClean="0">
              <a:ln>
                <a:noFill/>
              </a:ln>
              <a:solidFill>
                <a:schemeClr val="tx1"/>
              </a:solidFill>
              <a:effectLst/>
              <a:cs typeface="Arial" pitchFamily="34" charset="0"/>
            </a:endParaRPr>
          </a:p>
        </p:txBody>
      </p:sp>
      <p:sp>
        <p:nvSpPr>
          <p:cNvPr id="2" name="Slayt Numarası Yer Tutucusu 1"/>
          <p:cNvSpPr>
            <a:spLocks noGrp="1"/>
          </p:cNvSpPr>
          <p:nvPr>
            <p:ph type="sldNum" sz="quarter" idx="12"/>
          </p:nvPr>
        </p:nvSpPr>
        <p:spPr/>
        <p:txBody>
          <a:bodyPr/>
          <a:lstStyle/>
          <a:p>
            <a:fld id="{B1DEFA8C-F947-479F-BE07-76B6B3F80BF1}" type="slidenum">
              <a:rPr lang="tr-TR" smtClean="0"/>
              <a:pPr/>
              <a:t>85</a:t>
            </a:fld>
            <a:endParaRPr lang="tr-TR"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99592" y="764704"/>
            <a:ext cx="7704856" cy="5693866"/>
          </a:xfrm>
          <a:prstGeom prst="rect">
            <a:avLst/>
          </a:prstGeom>
        </p:spPr>
        <p:txBody>
          <a:bodyPr wrap="square">
            <a:spAutoFit/>
          </a:bodyPr>
          <a:lstStyle/>
          <a:p>
            <a:r>
              <a:rPr lang="tr-TR" sz="2800" dirty="0" err="1" smtClean="0"/>
              <a:t>Dioksin</a:t>
            </a:r>
            <a:r>
              <a:rPr lang="tr-TR" sz="2800" dirty="0" smtClean="0"/>
              <a:t>, </a:t>
            </a:r>
            <a:r>
              <a:rPr lang="tr-TR" sz="2800" dirty="0" err="1" smtClean="0"/>
              <a:t>PCB’ler</a:t>
            </a:r>
            <a:r>
              <a:rPr lang="tr-TR" sz="2800" dirty="0" smtClean="0"/>
              <a:t>, DDT benzeri tarım ilaçları ve böcek öldürücüler gibi kimyasal maddelerden oluşan Kalıcı Organik Kirleticiler (</a:t>
            </a:r>
            <a:r>
              <a:rPr lang="tr-TR" sz="2800" dirty="0" err="1" smtClean="0"/>
              <a:t>KOK’lar</a:t>
            </a:r>
            <a:r>
              <a:rPr lang="tr-TR" sz="2800" dirty="0" smtClean="0"/>
              <a:t>), uluslararası çevre hareketleri tarafından üzerinde en çok mücadele verilen kirleticiler arasındadır. Ülkemizde de çevre, gerek ilaçlamalar, gerek sanayi atıkları, gerekse atık yakma tesislerinden kaynaklanan Kalıcı Organik Kirleticiler tarafından yoğun biçimde kirletilmektedir. Kalıcı Organik Kirleticiler, daha çok besinler yoluyla bulaştığı, anne sütünden geçebildiği ve vücutta biriktiği için, bu kirliliğin bedelini başta çocuklarımız olmak üzere hepimiz sağlığımızla ödüyoruz. </a:t>
            </a:r>
            <a:endParaRPr lang="tr-TR" sz="28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86</a:t>
            </a:fld>
            <a:endParaRPr lang="tr-TR"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
          <p:cNvSpPr>
            <a:spLocks noChangeArrowheads="1"/>
          </p:cNvSpPr>
          <p:nvPr/>
        </p:nvSpPr>
        <p:spPr bwMode="auto">
          <a:xfrm>
            <a:off x="827584" y="836712"/>
            <a:ext cx="7992888"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3600" b="0" i="0" u="none" strike="noStrike" cap="none" normalizeH="0" baseline="0" dirty="0" smtClean="0">
                <a:ln>
                  <a:noFill/>
                </a:ln>
                <a:solidFill>
                  <a:srgbClr val="000000"/>
                </a:solidFill>
                <a:effectLst/>
                <a:ea typeface="Times New Roman" pitchFamily="18" charset="0"/>
                <a:cs typeface="Tahoma" pitchFamily="34" charset="0"/>
              </a:rPr>
              <a:t>Kalıcı Organik Kirleticiler çevremizde ve hayvansal gıdalar ve </a:t>
            </a:r>
            <a:r>
              <a:rPr kumimoji="0" lang="tr-TR" sz="3600" b="0" i="0" u="none" strike="noStrike" cap="none" normalizeH="0" baseline="0" dirty="0" err="1" smtClean="0">
                <a:ln>
                  <a:noFill/>
                </a:ln>
                <a:solidFill>
                  <a:srgbClr val="000000"/>
                </a:solidFill>
                <a:effectLst/>
                <a:ea typeface="Times New Roman" pitchFamily="18" charset="0"/>
                <a:cs typeface="Tahoma" pitchFamily="34" charset="0"/>
              </a:rPr>
              <a:t>pestisit</a:t>
            </a:r>
            <a:r>
              <a:rPr kumimoji="0" lang="tr-TR" sz="3600" b="0" i="0" u="none" strike="noStrike" cap="none" normalizeH="0" baseline="0" dirty="0" smtClean="0">
                <a:ln>
                  <a:noFill/>
                </a:ln>
                <a:solidFill>
                  <a:srgbClr val="000000"/>
                </a:solidFill>
                <a:effectLst/>
                <a:ea typeface="Times New Roman" pitchFamily="18" charset="0"/>
                <a:cs typeface="Tahoma" pitchFamily="34" charset="0"/>
              </a:rPr>
              <a:t> kalıntılarıyla kirlenmiş sebze ve meyvelerde yoğun şekilde bulunduğu için bireysel korunma önlemleriyle korunmak son derece zordur. Bu nedenle doğru çevre, tarım ve sanayi politikalarıyla kaynağında önlenmeli, üretilmeleri ve çevreyi kirletmeleri engellenmelidir.</a:t>
            </a:r>
            <a:endParaRPr kumimoji="0" lang="tr-TR" sz="3600" b="0" i="0" u="none" strike="noStrike" cap="none" normalizeH="0" baseline="0" dirty="0" smtClean="0">
              <a:ln>
                <a:noFill/>
              </a:ln>
              <a:solidFill>
                <a:schemeClr val="tx1"/>
              </a:solidFill>
              <a:effectLst/>
              <a:cs typeface="Arial" pitchFamily="34" charset="0"/>
            </a:endParaRPr>
          </a:p>
        </p:txBody>
      </p:sp>
      <p:sp>
        <p:nvSpPr>
          <p:cNvPr id="2" name="Slayt Numarası Yer Tutucusu 1"/>
          <p:cNvSpPr>
            <a:spLocks noGrp="1"/>
          </p:cNvSpPr>
          <p:nvPr>
            <p:ph type="sldNum" sz="quarter" idx="12"/>
          </p:nvPr>
        </p:nvSpPr>
        <p:spPr/>
        <p:txBody>
          <a:bodyPr/>
          <a:lstStyle/>
          <a:p>
            <a:fld id="{B1DEFA8C-F947-479F-BE07-76B6B3F80BF1}" type="slidenum">
              <a:rPr lang="tr-TR" smtClean="0"/>
              <a:pPr/>
              <a:t>87</a:t>
            </a:fld>
            <a:endParaRPr lang="tr-TR"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755576" y="836712"/>
            <a:ext cx="792088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3200" b="0" i="0" u="none" strike="noStrike" cap="none" normalizeH="0" baseline="0" dirty="0" smtClean="0">
                <a:ln>
                  <a:noFill/>
                </a:ln>
                <a:solidFill>
                  <a:srgbClr val="000000"/>
                </a:solidFill>
                <a:effectLst/>
                <a:ea typeface="Times New Roman" pitchFamily="18" charset="0"/>
                <a:cs typeface="Tahoma" pitchFamily="34" charset="0"/>
              </a:rPr>
              <a:t>Bu atıklar nedeniyle insanlarda: Kanser, bağışıklık sistemi bozuklukları, </a:t>
            </a:r>
            <a:r>
              <a:rPr kumimoji="0" lang="tr-TR" sz="3200" b="0" i="0" u="none" strike="noStrike" cap="none" normalizeH="0" baseline="0" dirty="0" err="1" smtClean="0">
                <a:ln>
                  <a:noFill/>
                </a:ln>
                <a:solidFill>
                  <a:srgbClr val="000000"/>
                </a:solidFill>
                <a:effectLst/>
                <a:ea typeface="Times New Roman" pitchFamily="18" charset="0"/>
                <a:cs typeface="Tahoma" pitchFamily="34" charset="0"/>
              </a:rPr>
              <a:t>hormonal</a:t>
            </a:r>
            <a:r>
              <a:rPr kumimoji="0" lang="tr-TR" sz="3200" b="0" i="0" u="none" strike="noStrike" cap="none" normalizeH="0" baseline="0" dirty="0" smtClean="0">
                <a:ln>
                  <a:noFill/>
                </a:ln>
                <a:solidFill>
                  <a:srgbClr val="000000"/>
                </a:solidFill>
                <a:effectLst/>
                <a:ea typeface="Times New Roman" pitchFamily="18" charset="0"/>
                <a:cs typeface="Tahoma" pitchFamily="34" charset="0"/>
              </a:rPr>
              <a:t> hastalıklar, çocuklarda gelişme ve zeka</a:t>
            </a:r>
            <a:r>
              <a:rPr kumimoji="0" lang="tr-TR" sz="3200" b="0" i="0" u="none" strike="noStrike" cap="none" normalizeH="0" dirty="0" smtClean="0">
                <a:ln>
                  <a:noFill/>
                </a:ln>
                <a:solidFill>
                  <a:srgbClr val="000000"/>
                </a:solidFill>
                <a:effectLst/>
                <a:ea typeface="Times New Roman" pitchFamily="18" charset="0"/>
                <a:cs typeface="Tahoma" pitchFamily="34" charset="0"/>
              </a:rPr>
              <a:t> </a:t>
            </a:r>
            <a:r>
              <a:rPr kumimoji="0" lang="tr-TR" sz="3200" b="0" i="0" u="none" strike="noStrike" cap="none" normalizeH="0" baseline="0" dirty="0" smtClean="0">
                <a:ln>
                  <a:noFill/>
                </a:ln>
                <a:solidFill>
                  <a:srgbClr val="000000"/>
                </a:solidFill>
                <a:effectLst/>
                <a:ea typeface="Times New Roman" pitchFamily="18" charset="0"/>
                <a:cs typeface="Tahoma" pitchFamily="34" charset="0"/>
              </a:rPr>
              <a:t>gerilikleri gibi ciddi sağlık sorunları görülmektedir. Dünya Sağlık Örgütü (WHO) her yıl beş yaşın altındaki 3 milyon çocuk hava ve su kirliliği ve diğer çevre sorunları yüzünden öldüğünü belirtmiştir. Tek çözüm yolu, ürünlerimizi ve üretim süreçlerimizi geliştirmek yoluyla zehirli atık üretiminden vazgeçmektir.</a:t>
            </a:r>
            <a:endParaRPr kumimoji="0" lang="tr-TR" sz="3200" b="0" i="0" u="none" strike="noStrike" cap="none" normalizeH="0" baseline="0" dirty="0" smtClean="0">
              <a:ln>
                <a:noFill/>
              </a:ln>
              <a:solidFill>
                <a:schemeClr val="tx1"/>
              </a:solidFill>
              <a:effectLst/>
              <a:cs typeface="Arial" pitchFamily="34" charset="0"/>
            </a:endParaRPr>
          </a:p>
        </p:txBody>
      </p:sp>
      <p:sp>
        <p:nvSpPr>
          <p:cNvPr id="2" name="Slayt Numarası Yer Tutucusu 1"/>
          <p:cNvSpPr>
            <a:spLocks noGrp="1"/>
          </p:cNvSpPr>
          <p:nvPr>
            <p:ph type="sldNum" sz="quarter" idx="12"/>
          </p:nvPr>
        </p:nvSpPr>
        <p:spPr/>
        <p:txBody>
          <a:bodyPr/>
          <a:lstStyle/>
          <a:p>
            <a:fld id="{B1DEFA8C-F947-479F-BE07-76B6B3F80BF1}" type="slidenum">
              <a:rPr lang="tr-TR" smtClean="0"/>
              <a:pPr/>
              <a:t>88</a:t>
            </a:fld>
            <a:endParaRPr lang="tr-TR"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827584" y="908720"/>
            <a:ext cx="7848872"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3600" b="0" i="0" u="none" strike="noStrike" cap="none" normalizeH="0" baseline="0" dirty="0" smtClean="0">
                <a:ln>
                  <a:noFill/>
                </a:ln>
                <a:solidFill>
                  <a:srgbClr val="000000"/>
                </a:solidFill>
                <a:effectLst/>
                <a:ea typeface="Times New Roman" pitchFamily="18" charset="0"/>
                <a:cs typeface="Tahoma" pitchFamily="34" charset="0"/>
              </a:rPr>
              <a:t>Tüm dünya çapında atık yakma tesislerine karşı toplumsal muhalefet artmaktadır. İnsanlar artık sürdürülebilir bir toplum yapısı içinde atıkların yakılmaması gerektiğini fark etmekte ve sağlık ve çevre için tehlikeli olmasının yanında son derece de pahalı olan bu teknolojiden vazgeçme yolunda ilerlemektedir.</a:t>
            </a:r>
            <a:endParaRPr kumimoji="0" lang="tr-TR" sz="3600" b="0" i="0" u="none" strike="noStrike" cap="none" normalizeH="0" baseline="0" dirty="0" smtClean="0">
              <a:ln>
                <a:noFill/>
              </a:ln>
              <a:solidFill>
                <a:schemeClr val="tx1"/>
              </a:solidFill>
              <a:effectLst/>
              <a:cs typeface="Arial" pitchFamily="34" charset="0"/>
            </a:endParaRPr>
          </a:p>
        </p:txBody>
      </p:sp>
      <p:sp>
        <p:nvSpPr>
          <p:cNvPr id="2" name="Slayt Numarası Yer Tutucusu 1"/>
          <p:cNvSpPr>
            <a:spLocks noGrp="1"/>
          </p:cNvSpPr>
          <p:nvPr>
            <p:ph type="sldNum" sz="quarter" idx="12"/>
          </p:nvPr>
        </p:nvSpPr>
        <p:spPr/>
        <p:txBody>
          <a:bodyPr/>
          <a:lstStyle/>
          <a:p>
            <a:fld id="{B1DEFA8C-F947-479F-BE07-76B6B3F80BF1}" type="slidenum">
              <a:rPr lang="tr-TR" smtClean="0"/>
              <a:pPr/>
              <a:t>89</a:t>
            </a:fld>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67544" y="908720"/>
            <a:ext cx="7992888" cy="4832092"/>
          </a:xfrm>
          <a:prstGeom prst="rect">
            <a:avLst/>
          </a:prstGeom>
        </p:spPr>
        <p:txBody>
          <a:bodyPr wrap="square">
            <a:spAutoFit/>
          </a:bodyPr>
          <a:lstStyle/>
          <a:p>
            <a:pPr lvl="0" algn="just" eaLnBrk="0" fontAlgn="base" hangingPunct="0">
              <a:spcBef>
                <a:spcPct val="0"/>
              </a:spcBef>
              <a:spcAft>
                <a:spcPct val="0"/>
              </a:spcAft>
            </a:pPr>
            <a:r>
              <a:rPr lang="tr-TR" sz="2800" dirty="0" smtClean="0">
                <a:latin typeface="Calibri" pitchFamily="34" charset="0"/>
                <a:ea typeface="Times New Roman" pitchFamily="18" charset="0"/>
                <a:cs typeface="Times New Roman" pitchFamily="18" charset="0"/>
              </a:rPr>
              <a:t>35) Kirlenmiş ekipman, </a:t>
            </a:r>
            <a:endParaRPr lang="tr-TR" sz="2800" dirty="0" smtClean="0">
              <a:latin typeface="Arial" pitchFamily="34" charset="0"/>
              <a:cs typeface="Arial" pitchFamily="34" charset="0"/>
            </a:endParaRPr>
          </a:p>
          <a:p>
            <a:pPr lvl="0" algn="just" eaLnBrk="0" fontAlgn="base" hangingPunct="0">
              <a:spcBef>
                <a:spcPct val="0"/>
              </a:spcBef>
              <a:spcAft>
                <a:spcPct val="0"/>
              </a:spcAft>
            </a:pPr>
            <a:r>
              <a:rPr lang="tr-TR" sz="2800" dirty="0" smtClean="0">
                <a:latin typeface="Calibri" pitchFamily="34" charset="0"/>
                <a:ea typeface="Times New Roman" pitchFamily="18" charset="0"/>
                <a:cs typeface="Times New Roman" pitchFamily="18" charset="0"/>
              </a:rPr>
              <a:t>36) (Ek 4)’de sıralanan bileşiklerin bir yada daha fazlası ile kirlenmiş konteynırlar, </a:t>
            </a:r>
            <a:endParaRPr lang="tr-TR" sz="2800" dirty="0" smtClean="0">
              <a:latin typeface="Arial" pitchFamily="34" charset="0"/>
              <a:cs typeface="Arial" pitchFamily="34" charset="0"/>
            </a:endParaRPr>
          </a:p>
          <a:p>
            <a:pPr lvl="0" algn="just" eaLnBrk="0" fontAlgn="base" hangingPunct="0">
              <a:spcBef>
                <a:spcPct val="0"/>
              </a:spcBef>
              <a:spcAft>
                <a:spcPct val="0"/>
              </a:spcAft>
            </a:pPr>
            <a:r>
              <a:rPr lang="tr-TR" sz="2800" dirty="0" smtClean="0">
                <a:latin typeface="Calibri" pitchFamily="34" charset="0"/>
                <a:ea typeface="Times New Roman" pitchFamily="18" charset="0"/>
                <a:cs typeface="Times New Roman" pitchFamily="18" charset="0"/>
              </a:rPr>
              <a:t>37) Piller ve diğer elektrikli üniteler,</a:t>
            </a:r>
            <a:endParaRPr lang="tr-TR" sz="2800" dirty="0" smtClean="0">
              <a:latin typeface="Arial" pitchFamily="34" charset="0"/>
              <a:cs typeface="Arial" pitchFamily="34" charset="0"/>
            </a:endParaRPr>
          </a:p>
          <a:p>
            <a:pPr lvl="0" algn="just" eaLnBrk="0" fontAlgn="base" hangingPunct="0">
              <a:spcBef>
                <a:spcPct val="0"/>
              </a:spcBef>
              <a:spcAft>
                <a:spcPct val="0"/>
              </a:spcAft>
            </a:pPr>
            <a:r>
              <a:rPr lang="tr-TR" sz="2800" dirty="0" smtClean="0">
                <a:latin typeface="Calibri" pitchFamily="34" charset="0"/>
                <a:ea typeface="Times New Roman" pitchFamily="18" charset="0"/>
                <a:cs typeface="Times New Roman" pitchFamily="18" charset="0"/>
              </a:rPr>
              <a:t>38) Bitkisel yağlar,  </a:t>
            </a:r>
            <a:endParaRPr lang="tr-TR" sz="2800" dirty="0" smtClean="0">
              <a:latin typeface="Arial" pitchFamily="34" charset="0"/>
              <a:cs typeface="Arial" pitchFamily="34" charset="0"/>
            </a:endParaRPr>
          </a:p>
          <a:p>
            <a:pPr lvl="0" algn="just" eaLnBrk="0" fontAlgn="base" hangingPunct="0">
              <a:spcBef>
                <a:spcPct val="0"/>
              </a:spcBef>
              <a:spcAft>
                <a:spcPct val="0"/>
              </a:spcAft>
            </a:pPr>
            <a:r>
              <a:rPr lang="tr-TR" sz="2800" dirty="0" smtClean="0">
                <a:latin typeface="Calibri" pitchFamily="34" charset="0"/>
                <a:ea typeface="Times New Roman" pitchFamily="18" charset="0"/>
                <a:cs typeface="Times New Roman" pitchFamily="18" charset="0"/>
              </a:rPr>
              <a:t>39) Evsel nitelikli ayrı toplama işlemlerinden kaynaklanan ve (Ek 5) </a:t>
            </a:r>
            <a:r>
              <a:rPr lang="tr-TR" sz="2800" dirty="0" err="1" smtClean="0">
                <a:latin typeface="Calibri" pitchFamily="34" charset="0"/>
                <a:ea typeface="Times New Roman" pitchFamily="18" charset="0"/>
                <a:cs typeface="Times New Roman" pitchFamily="18" charset="0"/>
              </a:rPr>
              <a:t>te</a:t>
            </a:r>
            <a:r>
              <a:rPr lang="tr-TR" sz="2800" dirty="0" smtClean="0">
                <a:latin typeface="Calibri" pitchFamily="34" charset="0"/>
                <a:ea typeface="Times New Roman" pitchFamily="18" charset="0"/>
                <a:cs typeface="Times New Roman" pitchFamily="18" charset="0"/>
              </a:rPr>
              <a:t> sıralanan özelliklerden herhangi birini gösteren malzemeler,</a:t>
            </a:r>
            <a:endParaRPr lang="tr-TR" sz="2800" dirty="0" smtClean="0">
              <a:latin typeface="Arial" pitchFamily="34" charset="0"/>
              <a:cs typeface="Arial" pitchFamily="34" charset="0"/>
            </a:endParaRPr>
          </a:p>
          <a:p>
            <a:pPr lvl="0" algn="just" eaLnBrk="0" fontAlgn="base" hangingPunct="0">
              <a:spcBef>
                <a:spcPct val="0"/>
              </a:spcBef>
              <a:spcAft>
                <a:spcPct val="0"/>
              </a:spcAft>
            </a:pPr>
            <a:r>
              <a:rPr lang="tr-TR" sz="2800" dirty="0" smtClean="0">
                <a:latin typeface="Calibri" pitchFamily="34" charset="0"/>
                <a:ea typeface="Times New Roman" pitchFamily="18" charset="0"/>
                <a:cs typeface="Arial" pitchFamily="34" charset="0"/>
              </a:rPr>
              <a:t>40) (Ek 4)de sıralanan bileşiklerin herhangi birini ve (Ek 5)</a:t>
            </a:r>
            <a:r>
              <a:rPr lang="tr-TR" sz="2800" dirty="0" err="1" smtClean="0">
                <a:latin typeface="Calibri" pitchFamily="34" charset="0"/>
                <a:ea typeface="Times New Roman" pitchFamily="18" charset="0"/>
                <a:cs typeface="Arial" pitchFamily="34" charset="0"/>
              </a:rPr>
              <a:t>te</a:t>
            </a:r>
            <a:r>
              <a:rPr lang="tr-TR" sz="2800" dirty="0" smtClean="0">
                <a:latin typeface="Calibri" pitchFamily="34" charset="0"/>
                <a:ea typeface="Times New Roman" pitchFamily="18" charset="0"/>
                <a:cs typeface="Arial" pitchFamily="34" charset="0"/>
              </a:rPr>
              <a:t> sıralanan özelliklerin herhangi birini içeren diğer herhangi bir atık.</a:t>
            </a:r>
            <a:endParaRPr lang="tr-TR" sz="2800" dirty="0" smtClean="0">
              <a:latin typeface="Arial" pitchFamily="34" charset="0"/>
              <a:cs typeface="Arial" pitchFamily="34" charset="0"/>
            </a:endParaRPr>
          </a:p>
        </p:txBody>
      </p:sp>
      <p:sp>
        <p:nvSpPr>
          <p:cNvPr id="3" name="Slayt Numarası Yer Tutucusu 2"/>
          <p:cNvSpPr>
            <a:spLocks noGrp="1"/>
          </p:cNvSpPr>
          <p:nvPr>
            <p:ph type="sldNum" sz="quarter" idx="12"/>
          </p:nvPr>
        </p:nvSpPr>
        <p:spPr/>
        <p:txBody>
          <a:bodyPr/>
          <a:lstStyle/>
          <a:p>
            <a:fld id="{B1DEFA8C-F947-479F-BE07-76B6B3F80BF1}" type="slidenum">
              <a:rPr lang="tr-TR" smtClean="0"/>
              <a:pPr/>
              <a:t>9</a:t>
            </a:fld>
            <a:endParaRPr lang="tr-TR"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1"/>
          <p:cNvSpPr>
            <a:spLocks noChangeArrowheads="1"/>
          </p:cNvSpPr>
          <p:nvPr/>
        </p:nvSpPr>
        <p:spPr bwMode="auto">
          <a:xfrm>
            <a:off x="899592" y="908720"/>
            <a:ext cx="777686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3600" b="0" i="0" u="none" strike="noStrike" cap="none" normalizeH="0" baseline="0" dirty="0" smtClean="0">
                <a:ln>
                  <a:noFill/>
                </a:ln>
                <a:solidFill>
                  <a:srgbClr val="000000"/>
                </a:solidFill>
                <a:effectLst/>
                <a:ea typeface="Times New Roman" pitchFamily="18" charset="0"/>
                <a:cs typeface="Tahoma" pitchFamily="34" charset="0"/>
              </a:rPr>
              <a:t>Kirliliğe karşı en önemli koruyucu önlemlerden birisi toplumun eğitimidir. Toplum bireyleri tüm kirletici etkenlere karşı bilgili ve duyarlı olmak zorundadır. Bu yapılanmayı sağlayabilmek için güçlü bir siyasi irade ve mevzuatın düzenlenmesine ek iyi bir denetim mekanizması kurulması gerekmektedir.</a:t>
            </a:r>
            <a:endParaRPr kumimoji="0" lang="tr-TR" sz="3600" b="0" i="0" u="none" strike="noStrike" cap="none" normalizeH="0" baseline="0" dirty="0" smtClean="0">
              <a:ln>
                <a:noFill/>
              </a:ln>
              <a:solidFill>
                <a:schemeClr val="tx1"/>
              </a:solidFill>
              <a:effectLst/>
              <a:cs typeface="Arial" pitchFamily="34" charset="0"/>
            </a:endParaRPr>
          </a:p>
        </p:txBody>
      </p:sp>
      <p:sp>
        <p:nvSpPr>
          <p:cNvPr id="2" name="Slayt Numarası Yer Tutucusu 1"/>
          <p:cNvSpPr>
            <a:spLocks noGrp="1"/>
          </p:cNvSpPr>
          <p:nvPr>
            <p:ph type="sldNum" sz="quarter" idx="12"/>
          </p:nvPr>
        </p:nvSpPr>
        <p:spPr/>
        <p:txBody>
          <a:bodyPr/>
          <a:lstStyle/>
          <a:p>
            <a:fld id="{B1DEFA8C-F947-479F-BE07-76B6B3F80BF1}" type="slidenum">
              <a:rPr lang="tr-TR" smtClean="0"/>
              <a:pPr/>
              <a:t>90</a:t>
            </a:fld>
            <a:endParaRPr lang="tr-TR"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
          <p:cNvSpPr>
            <a:spLocks noChangeArrowheads="1"/>
          </p:cNvSpPr>
          <p:nvPr/>
        </p:nvSpPr>
        <p:spPr bwMode="auto">
          <a:xfrm>
            <a:off x="827584" y="1412776"/>
            <a:ext cx="7848872"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3600" b="0" i="0" u="none" strike="noStrike" cap="none" normalizeH="0" baseline="0" dirty="0" smtClean="0">
                <a:ln>
                  <a:noFill/>
                </a:ln>
                <a:solidFill>
                  <a:srgbClr val="000000"/>
                </a:solidFill>
                <a:effectLst/>
                <a:ea typeface="Times New Roman" pitchFamily="18" charset="0"/>
                <a:cs typeface="Tahoma" pitchFamily="34" charset="0"/>
              </a:rPr>
              <a:t>Dünyada gitgide rağbet gören yaklaşım, ‘SIFIR ATIK’ yaklaşımıdır. Sıfır atık yaklaşımı, atığın hem kaynakta azaltılmasını, hem de var olan miktarın kaynak olarak kullanılmasını yani üretim döngüsünde faydalanılmasını öngörmektedir.</a:t>
            </a:r>
            <a:endParaRPr kumimoji="0" lang="tr-TR" sz="3600" b="0" i="0" u="none" strike="noStrike" cap="none" normalizeH="0" baseline="0" dirty="0" smtClean="0">
              <a:ln>
                <a:noFill/>
              </a:ln>
              <a:solidFill>
                <a:schemeClr val="tx1"/>
              </a:solidFill>
              <a:effectLst/>
              <a:cs typeface="Arial" pitchFamily="34" charset="0"/>
            </a:endParaRPr>
          </a:p>
        </p:txBody>
      </p:sp>
      <p:sp>
        <p:nvSpPr>
          <p:cNvPr id="2" name="Slayt Numarası Yer Tutucusu 1"/>
          <p:cNvSpPr>
            <a:spLocks noGrp="1"/>
          </p:cNvSpPr>
          <p:nvPr>
            <p:ph type="sldNum" sz="quarter" idx="12"/>
          </p:nvPr>
        </p:nvSpPr>
        <p:spPr/>
        <p:txBody>
          <a:bodyPr/>
          <a:lstStyle/>
          <a:p>
            <a:fld id="{B1DEFA8C-F947-479F-BE07-76B6B3F80BF1}" type="slidenum">
              <a:rPr lang="tr-TR" smtClean="0"/>
              <a:pPr/>
              <a:t>91</a:t>
            </a:fld>
            <a:endParaRPr lang="tr-TR"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971600" y="980728"/>
            <a:ext cx="7632848" cy="5078313"/>
          </a:xfrm>
          <a:prstGeom prst="rect">
            <a:avLst/>
          </a:prstGeom>
        </p:spPr>
        <p:txBody>
          <a:bodyPr wrap="square">
            <a:spAutoFit/>
          </a:bodyPr>
          <a:lstStyle/>
          <a:p>
            <a:r>
              <a:rPr lang="tr-TR" sz="3600" b="1" dirty="0" smtClean="0"/>
              <a:t>Atıkların Geri Kazanımı ve </a:t>
            </a:r>
            <a:r>
              <a:rPr lang="tr-TR" sz="3600" b="1" dirty="0" err="1" smtClean="0"/>
              <a:t>Bertarafına</a:t>
            </a:r>
            <a:r>
              <a:rPr lang="tr-TR" sz="3600" b="1" dirty="0" smtClean="0"/>
              <a:t> İlişkin Hükümler</a:t>
            </a:r>
          </a:p>
          <a:p>
            <a:r>
              <a:rPr lang="tr-TR" sz="3600" b="1" dirty="0" smtClean="0"/>
              <a:t>Genel esaslar</a:t>
            </a:r>
          </a:p>
          <a:p>
            <a:r>
              <a:rPr lang="tr-TR" sz="3600" b="1" dirty="0" smtClean="0"/>
              <a:t>Madde 15 - Atıkların geri kazanılması ve tekrar kullanılması esastır. Atıkların alternatif hammadde olarak</a:t>
            </a:r>
          </a:p>
          <a:p>
            <a:r>
              <a:rPr lang="tr-TR" sz="3600" dirty="0" smtClean="0"/>
              <a:t>kullanılmalarına ilişkin teknik ve idari hususlar Bakanlık tarafından çıkarılacak tebliğ ile belirlenir.</a:t>
            </a:r>
            <a:endParaRPr lang="tr-TR" sz="36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92</a:t>
            </a:fld>
            <a:endParaRPr lang="tr-TR"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971600" y="1196752"/>
            <a:ext cx="7560840" cy="4524315"/>
          </a:xfrm>
          <a:prstGeom prst="rect">
            <a:avLst/>
          </a:prstGeom>
        </p:spPr>
        <p:txBody>
          <a:bodyPr wrap="square">
            <a:spAutoFit/>
          </a:bodyPr>
          <a:lstStyle/>
          <a:p>
            <a:r>
              <a:rPr lang="tr-TR" sz="3200" b="1" dirty="0" smtClean="0"/>
              <a:t>Değişik:RG-4/9/2009-27339) Atıkların geri kazanılmasının ve tekrar kullanılmasının mümkün olmadığı durumlarda</a:t>
            </a:r>
          </a:p>
          <a:p>
            <a:r>
              <a:rPr lang="tr-TR" sz="3200" dirty="0" smtClean="0"/>
              <a:t>atıklar, çevre ve insan sağlığına zarar vermeden bertaraf edilir. Bertaraf sistemleri Atık Yönetimi Genel Esaslarına İlişkin</a:t>
            </a:r>
          </a:p>
          <a:p>
            <a:r>
              <a:rPr lang="tr-TR" sz="3200" dirty="0" smtClean="0"/>
              <a:t>Yönetmeliğin ekinde yer alan EK-III </a:t>
            </a:r>
            <a:r>
              <a:rPr lang="tr-TR" sz="3200" dirty="0" err="1" smtClean="0"/>
              <a:t>A’daki</a:t>
            </a:r>
            <a:r>
              <a:rPr lang="tr-TR" sz="3200" dirty="0" smtClean="0"/>
              <a:t> tehlikeli kabul edilen atıkların özelliklerine ve uygun teknolojilere göre seçilir.</a:t>
            </a:r>
            <a:endParaRPr lang="tr-TR" sz="32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93</a:t>
            </a:fld>
            <a:endParaRPr lang="tr-TR"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043608" y="751344"/>
            <a:ext cx="7488832" cy="5509200"/>
          </a:xfrm>
          <a:prstGeom prst="rect">
            <a:avLst/>
          </a:prstGeom>
        </p:spPr>
        <p:txBody>
          <a:bodyPr wrap="square">
            <a:spAutoFit/>
          </a:bodyPr>
          <a:lstStyle/>
          <a:p>
            <a:r>
              <a:rPr lang="tr-TR" sz="3200" b="1" dirty="0" smtClean="0"/>
              <a:t>(Değişik üçüncü cümle:RG-30/3/2010-27537) (1) Aynı Yönetmeliğin ekinde yer alan EK-II A ve EK-II </a:t>
            </a:r>
            <a:r>
              <a:rPr lang="tr-TR" sz="3200" b="1" dirty="0" err="1" smtClean="0"/>
              <a:t>B’de</a:t>
            </a:r>
            <a:r>
              <a:rPr lang="tr-TR" sz="3200" b="1" dirty="0" smtClean="0"/>
              <a:t> belirtilen tüm geri</a:t>
            </a:r>
          </a:p>
          <a:p>
            <a:r>
              <a:rPr lang="tr-TR" sz="3200" dirty="0" smtClean="0"/>
              <a:t>Mevzuat Bilgi Sistemi http://www.mevzuat.gov.tr/Metin.</a:t>
            </a:r>
            <a:r>
              <a:rPr lang="tr-TR" sz="3200" dirty="0" err="1" smtClean="0"/>
              <a:t>Aspx</a:t>
            </a:r>
            <a:r>
              <a:rPr lang="tr-TR" sz="3200" dirty="0" smtClean="0"/>
              <a:t>?</a:t>
            </a:r>
            <a:r>
              <a:rPr lang="tr-TR" sz="3200" dirty="0" err="1" smtClean="0"/>
              <a:t>MevzuatKod</a:t>
            </a:r>
            <a:r>
              <a:rPr lang="tr-TR" sz="3200" dirty="0" smtClean="0"/>
              <a:t>=7.5.7557&amp;Mevzua...</a:t>
            </a:r>
          </a:p>
          <a:p>
            <a:r>
              <a:rPr lang="tr-TR" sz="3200" dirty="0" smtClean="0"/>
              <a:t>6 -&gt; 40 15.02.2011 15:37</a:t>
            </a:r>
          </a:p>
          <a:p>
            <a:r>
              <a:rPr lang="tr-TR" sz="3200" dirty="0" smtClean="0"/>
              <a:t>kazanım ve bertaraf işlemlerini gerçekleştirmek isteyen gerçek ve tüzel kişiler Bakanlıktan çevre lisansı almakla yükümlüdür.</a:t>
            </a:r>
          </a:p>
        </p:txBody>
      </p:sp>
      <p:sp>
        <p:nvSpPr>
          <p:cNvPr id="3" name="Slayt Numarası Yer Tutucusu 2"/>
          <p:cNvSpPr>
            <a:spLocks noGrp="1"/>
          </p:cNvSpPr>
          <p:nvPr>
            <p:ph type="sldNum" sz="quarter" idx="12"/>
          </p:nvPr>
        </p:nvSpPr>
        <p:spPr/>
        <p:txBody>
          <a:bodyPr/>
          <a:lstStyle/>
          <a:p>
            <a:fld id="{B1DEFA8C-F947-479F-BE07-76B6B3F80BF1}" type="slidenum">
              <a:rPr lang="tr-TR" smtClean="0"/>
              <a:pPr/>
              <a:t>94</a:t>
            </a:fld>
            <a:endParaRPr lang="tr-TR"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971600" y="620688"/>
            <a:ext cx="7632848" cy="5632311"/>
          </a:xfrm>
          <a:prstGeom prst="rect">
            <a:avLst/>
          </a:prstGeom>
        </p:spPr>
        <p:txBody>
          <a:bodyPr wrap="square">
            <a:spAutoFit/>
          </a:bodyPr>
          <a:lstStyle/>
          <a:p>
            <a:r>
              <a:rPr lang="tr-TR" sz="3600" dirty="0" smtClean="0"/>
              <a:t>Bu Yönetmelik hükümlerine uygun şekilde kurulmuş nihai bertaraf tesisleri kurulduğu zaman meskun mahal dışında ise ve meskun </a:t>
            </a:r>
            <a:r>
              <a:rPr lang="tr-TR" sz="3600" dirty="0" err="1" smtClean="0"/>
              <a:t>mahale</a:t>
            </a:r>
            <a:r>
              <a:rPr lang="tr-TR" sz="3600" dirty="0" smtClean="0"/>
              <a:t> mesafesi bin metreden fazla ise, valilik/ belediye tarafından imar planlarında değişiklik yaparken meskun </a:t>
            </a:r>
            <a:r>
              <a:rPr lang="tr-TR" sz="3600" dirty="0" err="1" smtClean="0"/>
              <a:t>mahale</a:t>
            </a:r>
            <a:r>
              <a:rPr lang="tr-TR" sz="3600" dirty="0" smtClean="0"/>
              <a:t> olan mesafeyi dikkate almakla yükümlüdür. Ancak ömrü dolmuş tesisler için bu sınır geçerli değildir.</a:t>
            </a:r>
            <a:endParaRPr lang="tr-TR" sz="3600" dirty="0"/>
          </a:p>
        </p:txBody>
      </p:sp>
      <p:sp>
        <p:nvSpPr>
          <p:cNvPr id="2" name="Slayt Numarası Yer Tutucusu 1"/>
          <p:cNvSpPr>
            <a:spLocks noGrp="1"/>
          </p:cNvSpPr>
          <p:nvPr>
            <p:ph type="sldNum" sz="quarter" idx="12"/>
          </p:nvPr>
        </p:nvSpPr>
        <p:spPr/>
        <p:txBody>
          <a:bodyPr/>
          <a:lstStyle/>
          <a:p>
            <a:fld id="{B1DEFA8C-F947-479F-BE07-76B6B3F80BF1}" type="slidenum">
              <a:rPr lang="tr-TR" smtClean="0"/>
              <a:pPr/>
              <a:t>95</a:t>
            </a:fld>
            <a:endParaRPr lang="tr-TR"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971600" y="1124744"/>
            <a:ext cx="7632848" cy="4524315"/>
          </a:xfrm>
          <a:prstGeom prst="rect">
            <a:avLst/>
          </a:prstGeom>
        </p:spPr>
        <p:txBody>
          <a:bodyPr wrap="square">
            <a:spAutoFit/>
          </a:bodyPr>
          <a:lstStyle/>
          <a:p>
            <a:r>
              <a:rPr lang="tr-TR" sz="3200" b="1" dirty="0" smtClean="0"/>
              <a:t>Geri kazanım</a:t>
            </a:r>
          </a:p>
          <a:p>
            <a:r>
              <a:rPr lang="tr-TR" sz="3200" b="1" dirty="0" smtClean="0"/>
              <a:t>Madde 16- Atıkların ekonomiye katkı sağlamak ve nihai bertarafsa gidecek atık miktarının azaltılması amacıyla geri</a:t>
            </a:r>
          </a:p>
          <a:p>
            <a:r>
              <a:rPr lang="tr-TR" sz="3200" dirty="0" smtClean="0"/>
              <a:t>kazanılması esastır. Atıkların geri kazanımında </a:t>
            </a:r>
            <a:r>
              <a:rPr lang="tr-TR" sz="3200" b="1" dirty="0" smtClean="0"/>
              <a:t>(Değişik ibare:RG-4/9/2009-27339) Atık Yönetimi Genel Esaslarına İlişkin</a:t>
            </a:r>
          </a:p>
          <a:p>
            <a:r>
              <a:rPr lang="da-DK" sz="3200" dirty="0" smtClean="0"/>
              <a:t>Yönetmeliğin ekinde yer alan EK-II B’de verilen işlemlerden herhangi biri uygulanır.</a:t>
            </a:r>
            <a:endParaRPr lang="tr-TR" sz="32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96</a:t>
            </a:fld>
            <a:endParaRPr lang="tr-TR"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99592" y="1196752"/>
            <a:ext cx="7704856" cy="4524315"/>
          </a:xfrm>
          <a:prstGeom prst="rect">
            <a:avLst/>
          </a:prstGeom>
        </p:spPr>
        <p:txBody>
          <a:bodyPr wrap="square">
            <a:spAutoFit/>
          </a:bodyPr>
          <a:lstStyle/>
          <a:p>
            <a:r>
              <a:rPr lang="tr-TR" sz="3200" dirty="0" smtClean="0"/>
              <a:t>Tehlikeli atık geri kazanım işleminden sonra</a:t>
            </a:r>
          </a:p>
          <a:p>
            <a:r>
              <a:rPr lang="tr-TR" sz="3200" dirty="0" smtClean="0"/>
              <a:t>elde edilen ikincil hammaddenin ürün niteliğinde olduğunun akredite </a:t>
            </a:r>
            <a:r>
              <a:rPr lang="tr-TR" sz="3200" dirty="0" err="1" smtClean="0"/>
              <a:t>laboratuvarlar</a:t>
            </a:r>
            <a:r>
              <a:rPr lang="tr-TR" sz="3200" dirty="0" smtClean="0"/>
              <a:t> ve/veya uluslar arası kabul görmüş</a:t>
            </a:r>
          </a:p>
          <a:p>
            <a:r>
              <a:rPr lang="tr-TR" sz="3200" dirty="0" smtClean="0"/>
              <a:t>kuruluşlarca yapılan analizlerle belgelenmesi zorunludur.Geri kazanım işlemi sonucunda bakiye atık oluşuyor ise, bu Yönetmelik</a:t>
            </a:r>
          </a:p>
          <a:p>
            <a:r>
              <a:rPr lang="tr-TR" sz="3200" dirty="0" smtClean="0"/>
              <a:t>hükümlerine uygun şekilde </a:t>
            </a:r>
            <a:r>
              <a:rPr lang="tr-TR" sz="3200" dirty="0" err="1" smtClean="0"/>
              <a:t>bertarafı</a:t>
            </a:r>
            <a:r>
              <a:rPr lang="tr-TR" sz="3200" dirty="0" smtClean="0"/>
              <a:t> sağlanmalıdır.</a:t>
            </a:r>
            <a:endParaRPr lang="tr-TR" sz="32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97</a:t>
            </a:fld>
            <a:endParaRPr lang="tr-TR"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043608" y="1268760"/>
            <a:ext cx="7560840" cy="4031873"/>
          </a:xfrm>
          <a:prstGeom prst="rect">
            <a:avLst/>
          </a:prstGeom>
        </p:spPr>
        <p:txBody>
          <a:bodyPr wrap="square">
            <a:spAutoFit/>
          </a:bodyPr>
          <a:lstStyle/>
          <a:p>
            <a:r>
              <a:rPr lang="tr-TR" sz="3200" b="1" dirty="0" smtClean="0"/>
              <a:t>Fiziksel, kimyasal ve biyolojik ön işlemler</a:t>
            </a:r>
          </a:p>
          <a:p>
            <a:r>
              <a:rPr lang="tr-TR" sz="3200" b="1" dirty="0" smtClean="0"/>
              <a:t>Madde 17 - Atıklar, değerlendirilmesi, düzenli depolanabilmesi veya çevreye olan zararlarının en aza indirilmesi için</a:t>
            </a:r>
          </a:p>
          <a:p>
            <a:r>
              <a:rPr lang="tr-TR" sz="3200" dirty="0" smtClean="0"/>
              <a:t>fiziksel, kimyasal veya biyolojik işlemlere tabi tutulurlar. Tehlikeli atığın bu işlemler sonucunda </a:t>
            </a:r>
            <a:r>
              <a:rPr lang="tr-TR" sz="3200" dirty="0" err="1" smtClean="0"/>
              <a:t>inert</a:t>
            </a:r>
            <a:r>
              <a:rPr lang="tr-TR" sz="3200" dirty="0" smtClean="0"/>
              <a:t> hale getirildiğinin veya</a:t>
            </a:r>
          </a:p>
          <a:p>
            <a:endParaRPr lang="tr-TR" sz="3200" dirty="0"/>
          </a:p>
        </p:txBody>
      </p:sp>
      <p:sp>
        <p:nvSpPr>
          <p:cNvPr id="3" name="Slayt Numarası Yer Tutucusu 2"/>
          <p:cNvSpPr>
            <a:spLocks noGrp="1"/>
          </p:cNvSpPr>
          <p:nvPr>
            <p:ph type="sldNum" sz="quarter" idx="12"/>
          </p:nvPr>
        </p:nvSpPr>
        <p:spPr/>
        <p:txBody>
          <a:bodyPr/>
          <a:lstStyle/>
          <a:p>
            <a:fld id="{B1DEFA8C-F947-479F-BE07-76B6B3F80BF1}" type="slidenum">
              <a:rPr lang="tr-TR" smtClean="0"/>
              <a:pPr/>
              <a:t>98</a:t>
            </a:fld>
            <a:endParaRPr lang="tr-TR"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043608" y="548680"/>
            <a:ext cx="7488832" cy="5509200"/>
          </a:xfrm>
          <a:prstGeom prst="rect">
            <a:avLst/>
          </a:prstGeom>
        </p:spPr>
        <p:txBody>
          <a:bodyPr wrap="square">
            <a:spAutoFit/>
          </a:bodyPr>
          <a:lstStyle/>
          <a:p>
            <a:r>
              <a:rPr lang="tr-TR" sz="3200" b="1" dirty="0" smtClean="0"/>
              <a:t>(Değişik ibare:RG-4/9/2009-27339) Atık Yönetimi Genel Esaslarına İlişkin Yönetmeliğin ekinde yer alan EK-III </a:t>
            </a:r>
            <a:r>
              <a:rPr lang="tr-TR" sz="3200" b="1" dirty="0" err="1" smtClean="0"/>
              <a:t>A’da</a:t>
            </a:r>
            <a:r>
              <a:rPr lang="tr-TR" sz="3200" b="1" dirty="0" smtClean="0"/>
              <a:t> verilen</a:t>
            </a:r>
          </a:p>
          <a:p>
            <a:r>
              <a:rPr lang="tr-TR" sz="3200" dirty="0" smtClean="0"/>
              <a:t>tehlikeli kabul edilen atıkların özelliklerini taşımadığının veya (Ek 11-A) ya göre tehlikesiz atık olarak depolanabilirliğinin</a:t>
            </a:r>
          </a:p>
          <a:p>
            <a:r>
              <a:rPr lang="tr-TR" sz="3200" dirty="0" smtClean="0"/>
              <a:t>belgelenmesi zorunludur. Bu işlemler sonucunda bakiye atık oluşuyor ise, bu Yönetmelik hükümlerine uygun şekilde </a:t>
            </a:r>
            <a:r>
              <a:rPr lang="tr-TR" sz="3200" dirty="0" err="1" smtClean="0"/>
              <a:t>bertarafı</a:t>
            </a:r>
            <a:r>
              <a:rPr lang="tr-TR" sz="3200" dirty="0" smtClean="0"/>
              <a:t> sağlanmalıdır.</a:t>
            </a:r>
            <a:endParaRPr lang="tr-TR" sz="3200" dirty="0"/>
          </a:p>
        </p:txBody>
      </p:sp>
      <p:sp>
        <p:nvSpPr>
          <p:cNvPr id="2" name="Slayt Numarası Yer Tutucusu 1"/>
          <p:cNvSpPr>
            <a:spLocks noGrp="1"/>
          </p:cNvSpPr>
          <p:nvPr>
            <p:ph type="sldNum" sz="quarter" idx="12"/>
          </p:nvPr>
        </p:nvSpPr>
        <p:spPr/>
        <p:txBody>
          <a:bodyPr/>
          <a:lstStyle/>
          <a:p>
            <a:fld id="{B1DEFA8C-F947-479F-BE07-76B6B3F80BF1}" type="slidenum">
              <a:rPr lang="tr-TR" smtClean="0"/>
              <a:pPr/>
              <a:t>99</a:t>
            </a:fld>
            <a:endParaRPr lang="tr-TR" dirty="0"/>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734</TotalTime>
  <Words>9473</Words>
  <Application>Microsoft Office PowerPoint</Application>
  <PresentationFormat>Ekran Gösterisi (4:3)</PresentationFormat>
  <Paragraphs>778</Paragraphs>
  <Slides>187</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187</vt:i4>
      </vt:variant>
    </vt:vector>
  </HeadingPairs>
  <TitlesOfParts>
    <vt:vector size="192" baseType="lpstr">
      <vt:lpstr>Arial</vt:lpstr>
      <vt:lpstr>Calibri</vt:lpstr>
      <vt:lpstr>Tahoma</vt:lpstr>
      <vt:lpstr>Times New Roman</vt:lpstr>
      <vt:lpstr>Ofis Teması</vt:lpstr>
      <vt:lpstr>TEHLİKELİ ATIKLAR VE KONTROLÜ</vt:lpstr>
      <vt:lpstr>PowerPoint Sunusu</vt:lpstr>
      <vt:lpstr>TEHLİKELİ ATIK</vt:lpstr>
      <vt:lpstr>TEHLİKELİ ATIK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ATIK YÖNETİMİ</vt:lpstr>
      <vt:lpstr>Atık Yönetimi Hiyerarşişi</vt:lpstr>
      <vt:lpstr>PowerPoint Sunusu</vt:lpstr>
      <vt:lpstr>Hiyerarşi İstisnaları</vt:lpstr>
      <vt:lpstr>Genel İlkeler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TEHLİKELİ ATIKLAR VE KONTROLÜ</dc:title>
  <dc:creator>Hp</dc:creator>
  <cp:lastModifiedBy>Ali SÜLÜN</cp:lastModifiedBy>
  <cp:revision>75</cp:revision>
  <dcterms:created xsi:type="dcterms:W3CDTF">2014-09-16T20:50:19Z</dcterms:created>
  <dcterms:modified xsi:type="dcterms:W3CDTF">2018-09-25T11:55:58Z</dcterms:modified>
</cp:coreProperties>
</file>