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772-DDF6-4242-98D0-9060DB2706D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33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Bahar Yarıyılı Ders Kayıt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Hakkında…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ÇEVRE KORUMA VE KONTROL PROGRAMI DERS KAYIT (YARDIM) REHBERİ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Değerli öğrenciler, 2018-2019 Öğretim Yılı Bahar Yarıyılı ders kayıtları </a:t>
            </a:r>
            <a:r>
              <a:rPr lang="tr-TR" b="1" dirty="0" smtClean="0"/>
              <a:t>4 - 8 Şubat </a:t>
            </a:r>
            <a:r>
              <a:rPr lang="tr-TR" dirty="0" smtClean="0"/>
              <a:t>2019 tarihleri arasında yapılacaktır. </a:t>
            </a:r>
            <a:r>
              <a:rPr lang="tr-TR" b="1" dirty="0" smtClean="0"/>
              <a:t>***</a:t>
            </a:r>
          </a:p>
          <a:p>
            <a:pPr algn="just"/>
            <a:r>
              <a:rPr lang="tr-TR" dirty="0"/>
              <a:t>İ</a:t>
            </a:r>
            <a:r>
              <a:rPr lang="tr-TR" dirty="0" smtClean="0"/>
              <a:t>kinci </a:t>
            </a:r>
            <a:r>
              <a:rPr lang="tr-TR" dirty="0" smtClean="0"/>
              <a:t>üniversite ve artık yıl (üçüncü ve üzeri yıl) okuyan öğrenciler harçlarını yatırmadan ders kesinleştirme ve danışman onay işlemi yapılamamaktadır.</a:t>
            </a:r>
          </a:p>
          <a:p>
            <a:pPr algn="just"/>
            <a:r>
              <a:rPr lang="tr-TR" dirty="0" smtClean="0"/>
              <a:t>İkinci sınıf ve üzeri olan öğrenciler varsa öncelikle altta kalan derslerini atamak zorundadırlar.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tr-TR" b="1" dirty="0" smtClean="0"/>
              <a:t>ALINABİLECEK AKTS MİKTARLARI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Her dönem için alınması gereken kredi miktarı maksimum </a:t>
            </a:r>
            <a:r>
              <a:rPr lang="tr-TR" b="1" dirty="0" smtClean="0"/>
              <a:t>30 AKTS </a:t>
            </a:r>
            <a:r>
              <a:rPr lang="tr-TR" dirty="0" smtClean="0"/>
              <a:t>olup, altta dersi kalan ve genel not ortalaması </a:t>
            </a:r>
            <a:r>
              <a:rPr lang="tr-TR" b="1" dirty="0" smtClean="0"/>
              <a:t>2:00</a:t>
            </a:r>
            <a:r>
              <a:rPr lang="tr-TR" dirty="0" smtClean="0"/>
              <a:t> ve üzeri olan 2. sınıf öğrencilerine </a:t>
            </a:r>
            <a:r>
              <a:rPr lang="tr-TR" b="1" dirty="0" smtClean="0"/>
              <a:t>+ 6</a:t>
            </a:r>
            <a:r>
              <a:rPr lang="tr-TR" dirty="0" smtClean="0"/>
              <a:t> kredi hakkı daha tanınmıştır.</a:t>
            </a:r>
          </a:p>
          <a:p>
            <a:pPr algn="just"/>
            <a:r>
              <a:rPr lang="tr-TR" dirty="0" smtClean="0"/>
              <a:t>Yukarıdaki açıklamaları dikkate alarak, </a:t>
            </a:r>
            <a:r>
              <a:rPr lang="tr-TR" dirty="0"/>
              <a:t>aşağıda tablolar şeklinde </a:t>
            </a:r>
            <a:r>
              <a:rPr lang="tr-TR" dirty="0" smtClean="0"/>
              <a:t>verilmiş olan 1. ve 2. sınıflar için Bahar Yarıyılına ait  dersleri  </a:t>
            </a:r>
            <a:r>
              <a:rPr lang="tr-TR" dirty="0"/>
              <a:t>t</a:t>
            </a:r>
            <a:r>
              <a:rPr lang="tr-TR" dirty="0" smtClean="0"/>
              <a:t>ablonun başında verilen ders sayılarını da  dikkate alarak kayıtlarınızı oluşturunuz…</a:t>
            </a:r>
          </a:p>
        </p:txBody>
      </p:sp>
    </p:spTree>
    <p:extLst>
      <p:ext uri="{BB962C8B-B14F-4D97-AF65-F5344CB8AC3E}">
        <p14:creationId xmlns:p14="http://schemas.microsoft.com/office/powerpoint/2010/main" val="25789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992850"/>
              </p:ext>
            </p:extLst>
          </p:nvPr>
        </p:nvGraphicFramePr>
        <p:xfrm>
          <a:off x="395536" y="980728"/>
          <a:ext cx="8280920" cy="4303048"/>
        </p:xfrm>
        <a:graphic>
          <a:graphicData uri="http://schemas.openxmlformats.org/drawingml/2006/table">
            <a:tbl>
              <a:tblPr/>
              <a:tblGrid>
                <a:gridCol w="708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4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43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265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3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76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65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60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D. KODU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DERSİN ADI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TÜRÜ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 SAATİ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effectLst/>
                          <a:latin typeface="Arial"/>
                        </a:rPr>
                        <a:t>AKTS</a:t>
                      </a:r>
                      <a:endParaRPr lang="tr-T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YDB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İNGİLİZCE 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II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7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ATB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ATATÜRK İLKELERİ VE İNK. TARİHİ 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TDB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TÜRK DİLİ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II  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Şube Kodu: 18)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ÇEVRE ESASLARI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4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1006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ÇEVRE BİYOLOJİSİ-II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CEK 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1008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ÇEVRE KİMYASI-II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1498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STAJI (40 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İŞGÜNÜ)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29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Zorunlu Ders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71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1508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ÇEVRE MİKROBİYOLOJİSİ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1506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BÖCEK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 VE ÇEVRE İLİŞKİ</a:t>
                      </a:r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LERİ 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CEK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1502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DOĞA KORUMA VE KORUNAN ALANLAR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Seçmeli Ders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6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6</a:t>
                      </a:r>
                      <a:endParaRPr lang="tr-TR" sz="16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03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22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 smtClean="0">
                          <a:effectLst/>
                          <a:latin typeface="Arial"/>
                        </a:rPr>
                        <a:t>30</a:t>
                      </a:r>
                      <a:endParaRPr lang="tr-TR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404664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1. </a:t>
            </a:r>
            <a:r>
              <a:rPr lang="tr-TR" sz="2400" b="1" dirty="0">
                <a:solidFill>
                  <a:prstClr val="black"/>
                </a:solidFill>
              </a:rPr>
              <a:t>SINIF </a:t>
            </a:r>
            <a:r>
              <a:rPr lang="tr-TR" sz="2400" b="1" dirty="0" smtClean="0">
                <a:solidFill>
                  <a:prstClr val="black"/>
                </a:solidFill>
              </a:rPr>
              <a:t>BAHAR YARIYILI </a:t>
            </a:r>
            <a:r>
              <a:rPr lang="tr-TR" sz="2400" b="1" dirty="0" smtClean="0"/>
              <a:t>(</a:t>
            </a:r>
            <a:r>
              <a:rPr lang="tr-TR" sz="2400" b="1" dirty="0" smtClean="0">
                <a:solidFill>
                  <a:srgbClr val="FF0000"/>
                </a:solidFill>
              </a:rPr>
              <a:t>7 </a:t>
            </a:r>
            <a:r>
              <a:rPr lang="tr-TR" sz="2400" b="1" dirty="0" smtClean="0">
                <a:solidFill>
                  <a:srgbClr val="FF0000"/>
                </a:solidFill>
              </a:rPr>
              <a:t>Zorunlu</a:t>
            </a:r>
            <a:r>
              <a:rPr lang="tr-TR" sz="2400" b="1" dirty="0" smtClean="0"/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>
                <a:solidFill>
                  <a:srgbClr val="FFC000"/>
                </a:solidFill>
              </a:rPr>
              <a:t>1 Staj</a:t>
            </a:r>
            <a:r>
              <a:rPr lang="tr-TR" sz="2400" b="1" dirty="0"/>
              <a:t>,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chemeClr val="accent1"/>
                </a:solidFill>
              </a:rPr>
              <a:t>2 </a:t>
            </a:r>
            <a:r>
              <a:rPr lang="tr-TR" sz="2400" b="1" dirty="0" smtClean="0">
                <a:solidFill>
                  <a:schemeClr val="accent1"/>
                </a:solidFill>
              </a:rPr>
              <a:t>Seçmeli</a:t>
            </a:r>
            <a:r>
              <a:rPr lang="tr-TR" sz="2400" b="1" dirty="0" smtClean="0"/>
              <a:t>)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327231"/>
              </p:ext>
            </p:extLst>
          </p:nvPr>
        </p:nvGraphicFramePr>
        <p:xfrm>
          <a:off x="467544" y="1412776"/>
          <a:ext cx="8280920" cy="4765486"/>
        </p:xfrm>
        <a:graphic>
          <a:graphicData uri="http://schemas.openxmlformats.org/drawingml/2006/table">
            <a:tbl>
              <a:tblPr/>
              <a:tblGrid>
                <a:gridCol w="572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2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2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20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9998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9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83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4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KODU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SINIF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TÜRÜ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 </a:t>
                      </a:r>
                    </a:p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effectLst/>
                          <a:latin typeface="Arial"/>
                        </a:rPr>
                        <a:t>AKTS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CEK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KATI VE SIVI ATIKLAR  KONTROLÜ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CEK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HAVA KİRLİLİĞİ VE KONTROLÜ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CEK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ÇEVRE KİRLİLİĞİ ANALİZ YÖNTEMLERİ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CEK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ÇEVRESEL ETKİ DEĞERLENDİRMESİ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tr-TR" sz="12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7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Zorunlu Ders Toplam  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CEK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2502</a:t>
                      </a:r>
                      <a:endParaRPr lang="tr-TR" sz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TÜRKİYE DOĞASI VE BİYOÇEŞİTLİLİĞİ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CEK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2504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HAYVANSAL ÜRETİMDEN KAYNAKLANAN ÇEVRE KİRLİLİĞİ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CEK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2506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İÇME </a:t>
                      </a: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SUYU ARITIMINDA TEMEL İLKELER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CEK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2508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YEŞİL KİMYA</a:t>
                      </a:r>
                      <a:endParaRPr lang="tr-TR" sz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CEK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2510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YENİLENEBİLİR ENERJİ KAYNAKLARI</a:t>
                      </a:r>
                      <a:endParaRPr lang="tr-TR" sz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İŞY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2816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tr-T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ARAŞTIRMA YÖNTEM VE TEKNİKLERİ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İŞY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2844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KALİTE GÜVENCE STANDARTLARI</a:t>
                      </a:r>
                      <a:endParaRPr lang="tr-TR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24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Seçmeli Ders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tr-TR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24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21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 smtClean="0">
                          <a:effectLst/>
                          <a:latin typeface="Arial"/>
                        </a:rPr>
                        <a:t>30</a:t>
                      </a:r>
                      <a:endParaRPr lang="tr-TR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2. SINIF BAHAR YARIYILI </a:t>
            </a:r>
            <a:r>
              <a:rPr lang="tr-TR" sz="2400" b="1" dirty="0" smtClean="0"/>
              <a:t>(</a:t>
            </a:r>
            <a:r>
              <a:rPr lang="tr-TR" sz="2400" b="1" dirty="0" smtClean="0">
                <a:solidFill>
                  <a:srgbClr val="FF0000"/>
                </a:solidFill>
              </a:rPr>
              <a:t>4 </a:t>
            </a:r>
            <a:r>
              <a:rPr lang="tr-TR" sz="2400" b="1" dirty="0" smtClean="0">
                <a:solidFill>
                  <a:srgbClr val="FF0000"/>
                </a:solidFill>
              </a:rPr>
              <a:t>Zorunlu</a:t>
            </a:r>
            <a:r>
              <a:rPr lang="tr-TR" sz="2400" b="1" dirty="0" smtClean="0"/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chemeClr val="accent1"/>
                </a:solidFill>
              </a:rPr>
              <a:t>1 </a:t>
            </a:r>
            <a:r>
              <a:rPr lang="tr-TR" sz="2400" b="1" dirty="0" smtClean="0">
                <a:solidFill>
                  <a:schemeClr val="accent1"/>
                </a:solidFill>
              </a:rPr>
              <a:t>Seçmeli</a:t>
            </a:r>
            <a:r>
              <a:rPr lang="tr-TR" sz="2400" b="1" dirty="0" smtClean="0"/>
              <a:t>)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368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***</a:t>
            </a:r>
            <a:endParaRPr lang="tr-T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6327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1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449</Words>
  <Application>Microsoft Office PowerPoint</Application>
  <PresentationFormat>Ekran Gösterisi (4:3)</PresentationFormat>
  <Paragraphs>215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Bahar Yarıyılı Ders Kayıt</vt:lpstr>
      <vt:lpstr>ÇEVRE KORUMA VE KONTROL PROGRAMI DERS KAYIT (YARDIM) REHBERİ</vt:lpstr>
      <vt:lpstr>ALINABİLECEK AKTS MİKTARLARI</vt:lpstr>
      <vt:lpstr>PowerPoint Sunusu</vt:lpstr>
      <vt:lpstr>2. SINIF BAHAR YARIYILI (4 Zorunlu, 1 Seçmeli)</vt:lpstr>
      <vt:lpstr>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XXXXXXXXXX</cp:lastModifiedBy>
  <cp:revision>20</cp:revision>
  <dcterms:created xsi:type="dcterms:W3CDTF">2019-01-21T12:57:51Z</dcterms:created>
  <dcterms:modified xsi:type="dcterms:W3CDTF">2019-02-04T16:07:26Z</dcterms:modified>
</cp:coreProperties>
</file>