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gif" ContentType="image/gif"/>
  <Override PartName="/ppt/slides/slide8.xml" ContentType="application/vnd.openxmlformats-officedocument.presentationml.slide+xml"/>
  <Override PartName="/ppt/slides/slide49.xml" ContentType="application/vnd.openxmlformats-officedocument.presentationml.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8"/>
  </p:notesMasterIdLst>
  <p:sldIdLst>
    <p:sldId id="263" r:id="rId2"/>
    <p:sldId id="264" r:id="rId3"/>
    <p:sldId id="256" r:id="rId4"/>
    <p:sldId id="258" r:id="rId5"/>
    <p:sldId id="257" r:id="rId6"/>
    <p:sldId id="259" r:id="rId7"/>
    <p:sldId id="265" r:id="rId8"/>
    <p:sldId id="260" r:id="rId9"/>
    <p:sldId id="261" r:id="rId10"/>
    <p:sldId id="262"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83" r:id="rId24"/>
    <p:sldId id="278" r:id="rId25"/>
    <p:sldId id="279" r:id="rId26"/>
    <p:sldId id="280" r:id="rId27"/>
    <p:sldId id="281" r:id="rId28"/>
    <p:sldId id="282"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86" y="-9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A74C915-107B-4EF2-B630-772252A39B39}" type="datetimeFigureOut">
              <a:rPr lang="tr-TR" smtClean="0"/>
              <a:pPr/>
              <a:t>19.2.2020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718A96-4D83-45C0-95E7-2DF388A4A5F6}" type="slidenum">
              <a:rPr lang="tr-TR" smtClean="0"/>
              <a:pPr/>
              <a:t>‹#›</a:t>
            </a:fld>
            <a:endParaRPr lang="tr-TR"/>
          </a:p>
        </p:txBody>
      </p:sp>
    </p:spTree>
    <p:extLst>
      <p:ext uri="{BB962C8B-B14F-4D97-AF65-F5344CB8AC3E}">
        <p14:creationId xmlns:p14="http://schemas.microsoft.com/office/powerpoint/2010/main" xmlns="" val="30463439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C4CD843A-E41A-4FDF-AF16-027CDFE07AF7}" type="datetime1">
              <a:rPr lang="tr-TR" smtClean="0"/>
              <a:pPr/>
              <a:t>19.2.2020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A0D3184-B9AD-417C-BC06-6F01E61B7F3A}" type="slidenum">
              <a:rPr lang="tr-TR" smtClean="0"/>
              <a:pPr/>
              <a:t>‹#›</a:t>
            </a:fld>
            <a:endParaRPr lang="tr-TR"/>
          </a:p>
        </p:txBody>
      </p:sp>
    </p:spTree>
    <p:extLst>
      <p:ext uri="{BB962C8B-B14F-4D97-AF65-F5344CB8AC3E}">
        <p14:creationId xmlns:p14="http://schemas.microsoft.com/office/powerpoint/2010/main" xmlns="" val="15524184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589131E-E9F1-4612-83A3-CCB36CBF002D}" type="datetime1">
              <a:rPr lang="tr-TR" smtClean="0"/>
              <a:pPr/>
              <a:t>19.2.2020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A0D3184-B9AD-417C-BC06-6F01E61B7F3A}" type="slidenum">
              <a:rPr lang="tr-TR" smtClean="0"/>
              <a:pPr/>
              <a:t>‹#›</a:t>
            </a:fld>
            <a:endParaRPr lang="tr-TR"/>
          </a:p>
        </p:txBody>
      </p:sp>
    </p:spTree>
    <p:extLst>
      <p:ext uri="{BB962C8B-B14F-4D97-AF65-F5344CB8AC3E}">
        <p14:creationId xmlns:p14="http://schemas.microsoft.com/office/powerpoint/2010/main" xmlns="" val="36596192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1A79A7C-3344-4141-9F07-1EFF0088E93F}" type="datetime1">
              <a:rPr lang="tr-TR" smtClean="0"/>
              <a:pPr/>
              <a:t>19.2.2020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A0D3184-B9AD-417C-BC06-6F01E61B7F3A}" type="slidenum">
              <a:rPr lang="tr-TR" smtClean="0"/>
              <a:pPr/>
              <a:t>‹#›</a:t>
            </a:fld>
            <a:endParaRPr lang="tr-TR"/>
          </a:p>
        </p:txBody>
      </p:sp>
    </p:spTree>
    <p:extLst>
      <p:ext uri="{BB962C8B-B14F-4D97-AF65-F5344CB8AC3E}">
        <p14:creationId xmlns:p14="http://schemas.microsoft.com/office/powerpoint/2010/main" xmlns="" val="8779369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73646CD-FCD7-47A2-9820-C517508107A6}" type="datetime1">
              <a:rPr lang="tr-TR" smtClean="0"/>
              <a:pPr/>
              <a:t>19.2.2020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A0D3184-B9AD-417C-BC06-6F01E61B7F3A}" type="slidenum">
              <a:rPr lang="tr-TR" smtClean="0"/>
              <a:pPr/>
              <a:t>‹#›</a:t>
            </a:fld>
            <a:endParaRPr lang="tr-TR"/>
          </a:p>
        </p:txBody>
      </p:sp>
    </p:spTree>
    <p:extLst>
      <p:ext uri="{BB962C8B-B14F-4D97-AF65-F5344CB8AC3E}">
        <p14:creationId xmlns:p14="http://schemas.microsoft.com/office/powerpoint/2010/main" xmlns="" val="32897989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0D273013-6F83-432E-98CC-494C9AEC619D}" type="datetime1">
              <a:rPr lang="tr-TR" smtClean="0"/>
              <a:pPr/>
              <a:t>19.2.2020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A0D3184-B9AD-417C-BC06-6F01E61B7F3A}" type="slidenum">
              <a:rPr lang="tr-TR" smtClean="0"/>
              <a:pPr/>
              <a:t>‹#›</a:t>
            </a:fld>
            <a:endParaRPr lang="tr-TR"/>
          </a:p>
        </p:txBody>
      </p:sp>
    </p:spTree>
    <p:extLst>
      <p:ext uri="{BB962C8B-B14F-4D97-AF65-F5344CB8AC3E}">
        <p14:creationId xmlns:p14="http://schemas.microsoft.com/office/powerpoint/2010/main" xmlns="" val="41248873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E553230F-51C3-45CA-B1F6-AABE6BEB7EFE}" type="datetime1">
              <a:rPr lang="tr-TR" smtClean="0"/>
              <a:pPr/>
              <a:t>19.2.2020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A0D3184-B9AD-417C-BC06-6F01E61B7F3A}" type="slidenum">
              <a:rPr lang="tr-TR" smtClean="0"/>
              <a:pPr/>
              <a:t>‹#›</a:t>
            </a:fld>
            <a:endParaRPr lang="tr-TR"/>
          </a:p>
        </p:txBody>
      </p:sp>
    </p:spTree>
    <p:extLst>
      <p:ext uri="{BB962C8B-B14F-4D97-AF65-F5344CB8AC3E}">
        <p14:creationId xmlns:p14="http://schemas.microsoft.com/office/powerpoint/2010/main" xmlns="" val="1030424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24B0B65B-5A24-43A9-A4B4-F03AB497F894}" type="datetime1">
              <a:rPr lang="tr-TR" smtClean="0"/>
              <a:pPr/>
              <a:t>19.2.2020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8A0D3184-B9AD-417C-BC06-6F01E61B7F3A}" type="slidenum">
              <a:rPr lang="tr-TR" smtClean="0"/>
              <a:pPr/>
              <a:t>‹#›</a:t>
            </a:fld>
            <a:endParaRPr lang="tr-TR"/>
          </a:p>
        </p:txBody>
      </p:sp>
    </p:spTree>
    <p:extLst>
      <p:ext uri="{BB962C8B-B14F-4D97-AF65-F5344CB8AC3E}">
        <p14:creationId xmlns:p14="http://schemas.microsoft.com/office/powerpoint/2010/main" xmlns="" val="34908171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4AB5F7CE-E80E-4DA6-87B8-10793478C84D}" type="datetime1">
              <a:rPr lang="tr-TR" smtClean="0"/>
              <a:pPr/>
              <a:t>19.2.2020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8A0D3184-B9AD-417C-BC06-6F01E61B7F3A}" type="slidenum">
              <a:rPr lang="tr-TR" smtClean="0"/>
              <a:pPr/>
              <a:t>‹#›</a:t>
            </a:fld>
            <a:endParaRPr lang="tr-TR"/>
          </a:p>
        </p:txBody>
      </p:sp>
    </p:spTree>
    <p:extLst>
      <p:ext uri="{BB962C8B-B14F-4D97-AF65-F5344CB8AC3E}">
        <p14:creationId xmlns:p14="http://schemas.microsoft.com/office/powerpoint/2010/main" xmlns="" val="24510255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780F83E-56BE-4FD1-9832-80D641B54951}" type="datetime1">
              <a:rPr lang="tr-TR" smtClean="0"/>
              <a:pPr/>
              <a:t>19.2.2020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8A0D3184-B9AD-417C-BC06-6F01E61B7F3A}" type="slidenum">
              <a:rPr lang="tr-TR" smtClean="0"/>
              <a:pPr/>
              <a:t>‹#›</a:t>
            </a:fld>
            <a:endParaRPr lang="tr-TR"/>
          </a:p>
        </p:txBody>
      </p:sp>
    </p:spTree>
    <p:extLst>
      <p:ext uri="{BB962C8B-B14F-4D97-AF65-F5344CB8AC3E}">
        <p14:creationId xmlns:p14="http://schemas.microsoft.com/office/powerpoint/2010/main" xmlns="" val="15120582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8D840316-9A64-4931-8EB4-0D1A0322B898}" type="datetime1">
              <a:rPr lang="tr-TR" smtClean="0"/>
              <a:pPr/>
              <a:t>19.2.2020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A0D3184-B9AD-417C-BC06-6F01E61B7F3A}" type="slidenum">
              <a:rPr lang="tr-TR" smtClean="0"/>
              <a:pPr/>
              <a:t>‹#›</a:t>
            </a:fld>
            <a:endParaRPr lang="tr-TR"/>
          </a:p>
        </p:txBody>
      </p:sp>
    </p:spTree>
    <p:extLst>
      <p:ext uri="{BB962C8B-B14F-4D97-AF65-F5344CB8AC3E}">
        <p14:creationId xmlns:p14="http://schemas.microsoft.com/office/powerpoint/2010/main" xmlns="" val="2061766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43B54734-C8DA-4021-B223-56FEDB4BCE79}" type="datetime1">
              <a:rPr lang="tr-TR" smtClean="0"/>
              <a:pPr/>
              <a:t>19.2.2020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A0D3184-B9AD-417C-BC06-6F01E61B7F3A}" type="slidenum">
              <a:rPr lang="tr-TR" smtClean="0"/>
              <a:pPr/>
              <a:t>‹#›</a:t>
            </a:fld>
            <a:endParaRPr lang="tr-TR"/>
          </a:p>
        </p:txBody>
      </p:sp>
    </p:spTree>
    <p:extLst>
      <p:ext uri="{BB962C8B-B14F-4D97-AF65-F5344CB8AC3E}">
        <p14:creationId xmlns:p14="http://schemas.microsoft.com/office/powerpoint/2010/main" xmlns="" val="37291451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D00821-3E5A-419E-8834-4647107B379C}" type="datetime1">
              <a:rPr lang="tr-TR" smtClean="0"/>
              <a:pPr/>
              <a:t>19.2.2020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0D3184-B9AD-417C-BC06-6F01E61B7F3A}" type="slidenum">
              <a:rPr lang="tr-TR" smtClean="0"/>
              <a:pPr/>
              <a:t>‹#›</a:t>
            </a:fld>
            <a:endParaRPr lang="tr-TR"/>
          </a:p>
        </p:txBody>
      </p:sp>
    </p:spTree>
    <p:extLst>
      <p:ext uri="{BB962C8B-B14F-4D97-AF65-F5344CB8AC3E}">
        <p14:creationId xmlns:p14="http://schemas.microsoft.com/office/powerpoint/2010/main" xmlns="" val="28843463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22031" y="1"/>
            <a:ext cx="11465169" cy="940776"/>
          </a:xfrm>
        </p:spPr>
        <p:txBody>
          <a:bodyPr>
            <a:normAutofit fontScale="90000"/>
          </a:bodyPr>
          <a:lstStyle/>
          <a:p>
            <a:pPr algn="ctr"/>
            <a:r>
              <a:rPr lang="tr-TR" dirty="0" smtClean="0">
                <a:solidFill>
                  <a:srgbClr val="FF0000"/>
                </a:solidFill>
              </a:rPr>
              <a:t>III. Bölüm : Prokaryotik Organizmalar (III.1. Bakteriler) </a:t>
            </a:r>
            <a:endParaRPr lang="tr-TR" dirty="0">
              <a:solidFill>
                <a:srgbClr val="FF0000"/>
              </a:solidFill>
            </a:endParaRPr>
          </a:p>
        </p:txBody>
      </p:sp>
      <p:sp>
        <p:nvSpPr>
          <p:cNvPr id="3" name="İçerik Yer Tutucusu 2"/>
          <p:cNvSpPr>
            <a:spLocks noGrp="1"/>
          </p:cNvSpPr>
          <p:nvPr>
            <p:ph idx="1"/>
          </p:nvPr>
        </p:nvSpPr>
        <p:spPr>
          <a:xfrm>
            <a:off x="0" y="940776"/>
            <a:ext cx="12192000" cy="5917223"/>
          </a:xfrm>
        </p:spPr>
        <p:txBody>
          <a:bodyPr/>
          <a:lstStyle/>
          <a:p>
            <a:pPr marL="0" indent="0">
              <a:buNone/>
            </a:pPr>
            <a:r>
              <a:rPr lang="tr-TR" dirty="0" smtClean="0"/>
              <a:t>• </a:t>
            </a:r>
            <a:r>
              <a:rPr lang="tr-TR" sz="3200" dirty="0" smtClean="0">
                <a:solidFill>
                  <a:srgbClr val="0070C0"/>
                </a:solidFill>
              </a:rPr>
              <a:t>Prokaryotik organizma grubunu, </a:t>
            </a:r>
            <a:r>
              <a:rPr lang="tr-TR" sz="3200" dirty="0" smtClean="0"/>
              <a:t>bakteriler, mavi-yeşil algler ve virüsler oluşturur. Bu organizmaların en belirgin özellikleri, çekirdek zarlarının olmamasıdır. Ayrıca, </a:t>
            </a:r>
            <a:r>
              <a:rPr lang="tr-TR" sz="3200" dirty="0" err="1" smtClean="0"/>
              <a:t>endoplazmik</a:t>
            </a:r>
            <a:r>
              <a:rPr lang="tr-TR" sz="3200" dirty="0" smtClean="0"/>
              <a:t> </a:t>
            </a:r>
            <a:r>
              <a:rPr lang="tr-TR" sz="3200" dirty="0" err="1" smtClean="0"/>
              <a:t>retikulum</a:t>
            </a:r>
            <a:r>
              <a:rPr lang="tr-TR" sz="3200" dirty="0" smtClean="0"/>
              <a:t>, </a:t>
            </a:r>
            <a:r>
              <a:rPr lang="tr-TR" sz="3200" dirty="0" err="1" smtClean="0"/>
              <a:t>mitokondrium</a:t>
            </a:r>
            <a:r>
              <a:rPr lang="tr-TR" sz="3200" dirty="0" smtClean="0"/>
              <a:t> ve ikiye bölünerek çoğalmalarıdır.</a:t>
            </a:r>
          </a:p>
          <a:p>
            <a:pPr marL="0" indent="0">
              <a:buNone/>
            </a:pPr>
            <a:r>
              <a:rPr lang="tr-TR" sz="3200" dirty="0" smtClean="0">
                <a:solidFill>
                  <a:srgbClr val="FF0000"/>
                </a:solidFill>
              </a:rPr>
              <a:t>III.1. Bakteriler </a:t>
            </a:r>
          </a:p>
          <a:p>
            <a:pPr marL="0" indent="0">
              <a:buNone/>
            </a:pPr>
            <a:r>
              <a:rPr lang="tr-TR" sz="3200" dirty="0" smtClean="0"/>
              <a:t>• Bakteriler, gözle görülemeyecek kadar küçük, nispeten basit yapılı, tek hücreli canlılardır. Hücre duvarları serttir. Kamçı ile hareket ederler. Kirpikleri ile de hareket etme yeteneğine sahip olanları da vardır. Farklılaşmış hücrelere sahip değildirler. Çoğu tek hücrelidir. Yerkürenin her tarafında, buzullarda ve sıcak su kaynaklarında, okyanusların üstlerinde ve yüksek dağ zirvelerinde olmak üzere çok geniş bir yaşam aralığına sahiptirler.</a:t>
            </a:r>
            <a:endParaRPr lang="tr-TR" sz="3200" dirty="0"/>
          </a:p>
        </p:txBody>
      </p:sp>
      <p:sp>
        <p:nvSpPr>
          <p:cNvPr id="4" name="Slayt Numarası Yer Tutucusu 3"/>
          <p:cNvSpPr>
            <a:spLocks noGrp="1"/>
          </p:cNvSpPr>
          <p:nvPr>
            <p:ph type="sldNum" sz="quarter" idx="12"/>
          </p:nvPr>
        </p:nvSpPr>
        <p:spPr/>
        <p:txBody>
          <a:bodyPr/>
          <a:lstStyle/>
          <a:p>
            <a:fld id="{8A0D3184-B9AD-417C-BC06-6F01E61B7F3A}" type="slidenum">
              <a:rPr lang="tr-TR" smtClean="0"/>
              <a:pPr/>
              <a:t>1</a:t>
            </a:fld>
            <a:endParaRPr lang="tr-TR"/>
          </a:p>
        </p:txBody>
      </p:sp>
    </p:spTree>
    <p:extLst>
      <p:ext uri="{BB962C8B-B14F-4D97-AF65-F5344CB8AC3E}">
        <p14:creationId xmlns:p14="http://schemas.microsoft.com/office/powerpoint/2010/main" xmlns="" val="3856924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93431" y="1"/>
            <a:ext cx="11816861" cy="1055076"/>
          </a:xfrm>
        </p:spPr>
        <p:txBody>
          <a:bodyPr>
            <a:normAutofit fontScale="90000"/>
          </a:bodyPr>
          <a:lstStyle/>
          <a:p>
            <a:r>
              <a:rPr lang="tr-TR" dirty="0" smtClean="0">
                <a:solidFill>
                  <a:srgbClr val="FF0000"/>
                </a:solidFill>
              </a:rPr>
              <a:t>III. Bölüm : Prokaryotik Organizmalar (III.1.Bakteriler)</a:t>
            </a:r>
            <a:endParaRPr lang="tr-TR" dirty="0"/>
          </a:p>
        </p:txBody>
      </p:sp>
      <p:sp>
        <p:nvSpPr>
          <p:cNvPr id="3" name="İçerik Yer Tutucusu 2"/>
          <p:cNvSpPr>
            <a:spLocks noGrp="1"/>
          </p:cNvSpPr>
          <p:nvPr>
            <p:ph idx="1"/>
          </p:nvPr>
        </p:nvSpPr>
        <p:spPr>
          <a:xfrm>
            <a:off x="96715" y="923192"/>
            <a:ext cx="11257085" cy="5798283"/>
          </a:xfrm>
        </p:spPr>
        <p:txBody>
          <a:bodyPr>
            <a:normAutofit lnSpcReduction="10000"/>
          </a:bodyPr>
          <a:lstStyle/>
          <a:p>
            <a:pPr marL="0" indent="0">
              <a:buNone/>
            </a:pPr>
            <a:r>
              <a:rPr lang="tr-TR" dirty="0" smtClean="0"/>
              <a:t>• </a:t>
            </a:r>
            <a:r>
              <a:rPr lang="tr-TR" sz="3600" dirty="0" smtClean="0">
                <a:solidFill>
                  <a:srgbClr val="0070C0"/>
                </a:solidFill>
              </a:rPr>
              <a:t>III.1.3. Bakterilerde Hareket </a:t>
            </a:r>
          </a:p>
          <a:p>
            <a:pPr marL="0" indent="0">
              <a:buNone/>
            </a:pPr>
            <a:r>
              <a:rPr lang="tr-TR" dirty="0" smtClean="0"/>
              <a:t>• Bakterilerde görülen hareket aktif ve pasif hareket olmak üzere iki tiptir. Bakterilerde Aktif Hareket Bakterilerin bizzat flagellumları (kamçı) ile meydana getirdikleri harekettir. Kamçılar protein esaslıdır. Kamçıdaki protein zincirinin kasılıp gevşemesi sonucu, kamçı hareketi oluşur. Kamçı ile hareket eden bakteriler çok hızlı hareket yeteneğine sahiptirler. </a:t>
            </a:r>
          </a:p>
          <a:p>
            <a:pPr marL="0" indent="0">
              <a:buNone/>
            </a:pPr>
            <a:r>
              <a:rPr lang="tr-TR" dirty="0" smtClean="0"/>
              <a:t>• Örneğin; 1,7 mikron boyundaki bir bakteri hücresi saniyede 20 mikron yol alır. Bu hız ve boy aynı oranda büyütülürse, 1,70 metre boyundaki bir insanın saniyede 20 metre, saatte 72 km yol alması demektir. </a:t>
            </a:r>
          </a:p>
          <a:p>
            <a:pPr marL="0" indent="0">
              <a:buNone/>
            </a:pPr>
            <a:r>
              <a:rPr lang="tr-TR" dirty="0" smtClean="0"/>
              <a:t>Bakterilerde pasif hareket hücre molekülünün titreşimleri ile meydana gelir. </a:t>
            </a:r>
            <a:r>
              <a:rPr lang="tr-TR" dirty="0" err="1" smtClean="0"/>
              <a:t>Browian</a:t>
            </a:r>
            <a:r>
              <a:rPr lang="tr-TR" dirty="0" smtClean="0"/>
              <a:t> hareket de denilen bu tür pasif harekette hücre, yerini değiştirmez, fakat yerinde çevreden merkeze doğru bir titreşim görülür. Bakteriler güneş, su gibi çevresel faktörlere bağlı kalarak taksi hareketi yaparlar. Fototaksi, </a:t>
            </a:r>
            <a:r>
              <a:rPr lang="tr-TR" dirty="0" err="1" smtClean="0"/>
              <a:t>hidrotaksi</a:t>
            </a:r>
            <a:r>
              <a:rPr lang="tr-TR" dirty="0" smtClean="0"/>
              <a:t> gibi…</a:t>
            </a:r>
          </a:p>
          <a:p>
            <a:pPr marL="0" indent="0">
              <a:buNone/>
            </a:pPr>
            <a:endParaRPr lang="tr-TR" dirty="0"/>
          </a:p>
        </p:txBody>
      </p:sp>
      <p:sp>
        <p:nvSpPr>
          <p:cNvPr id="4" name="Slayt Numarası Yer Tutucusu 3"/>
          <p:cNvSpPr>
            <a:spLocks noGrp="1"/>
          </p:cNvSpPr>
          <p:nvPr>
            <p:ph type="sldNum" sz="quarter" idx="12"/>
          </p:nvPr>
        </p:nvSpPr>
        <p:spPr/>
        <p:txBody>
          <a:bodyPr/>
          <a:lstStyle/>
          <a:p>
            <a:fld id="{8A0D3184-B9AD-417C-BC06-6F01E61B7F3A}" type="slidenum">
              <a:rPr lang="tr-TR" smtClean="0"/>
              <a:pPr/>
              <a:t>10</a:t>
            </a:fld>
            <a:endParaRPr lang="tr-TR"/>
          </a:p>
        </p:txBody>
      </p:sp>
    </p:spTree>
    <p:extLst>
      <p:ext uri="{BB962C8B-B14F-4D97-AF65-F5344CB8AC3E}">
        <p14:creationId xmlns:p14="http://schemas.microsoft.com/office/powerpoint/2010/main" xmlns="" val="18095335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74785" y="2"/>
            <a:ext cx="11236569" cy="949568"/>
          </a:xfrm>
        </p:spPr>
        <p:txBody>
          <a:bodyPr>
            <a:normAutofit fontScale="90000"/>
          </a:bodyPr>
          <a:lstStyle/>
          <a:p>
            <a:r>
              <a:rPr lang="tr-TR" dirty="0" smtClean="0">
                <a:solidFill>
                  <a:srgbClr val="FF0000"/>
                </a:solidFill>
              </a:rPr>
              <a:t>III. Bölüm : Prokaryotik Organizmalar (III.1.Bakteriler)</a:t>
            </a:r>
            <a:endParaRPr lang="tr-TR" dirty="0"/>
          </a:p>
        </p:txBody>
      </p:sp>
      <p:sp>
        <p:nvSpPr>
          <p:cNvPr id="3" name="İçerik Yer Tutucusu 2"/>
          <p:cNvSpPr>
            <a:spLocks noGrp="1"/>
          </p:cNvSpPr>
          <p:nvPr>
            <p:ph idx="1"/>
          </p:nvPr>
        </p:nvSpPr>
        <p:spPr>
          <a:xfrm>
            <a:off x="0" y="870438"/>
            <a:ext cx="12010292" cy="5851037"/>
          </a:xfrm>
        </p:spPr>
        <p:txBody>
          <a:bodyPr>
            <a:normAutofit lnSpcReduction="10000"/>
          </a:bodyPr>
          <a:lstStyle/>
          <a:p>
            <a:pPr marL="0" indent="0">
              <a:buNone/>
            </a:pPr>
            <a:r>
              <a:rPr lang="tr-TR" sz="3600" dirty="0" smtClean="0">
                <a:solidFill>
                  <a:srgbClr val="0070C0"/>
                </a:solidFill>
              </a:rPr>
              <a:t>III.1.4. Bakterilerde Beslenme ve Enerji İstekleri </a:t>
            </a:r>
          </a:p>
          <a:p>
            <a:pPr marL="0" indent="0">
              <a:buNone/>
            </a:pPr>
            <a:r>
              <a:rPr lang="tr-TR" dirty="0" smtClean="0"/>
              <a:t>• En iptidai organizmalardan en gelişmiş canlı varlıklara kadar biyolojik sistem içerinde yer alan bütün canlı yaratıklar yaşantılarını ve nesillerini devam ettirebilmeleri için beslenme ihtiyacı duyarlar. Bakteriler bulundukları ortamlardaki maddeleri, bir takım salgıladıkları enzimler yardımı ile birçok maddeleri parçalayarak daha basit yapı taşlarına ayırdıktan sonra </a:t>
            </a:r>
            <a:r>
              <a:rPr lang="tr-TR" dirty="0" err="1" smtClean="0"/>
              <a:t>absorbe</a:t>
            </a:r>
            <a:r>
              <a:rPr lang="tr-TR" dirty="0" smtClean="0"/>
              <a:t> ederek alırlar. Bakteriler metabolizma özeliklerine bağlı olarak muhtelif derecede sentez yapabilme özelliklerine sahiptirler. Bir kısım bakteriler; Kendilerine gerekli olan organik ve inorganik maddeleri kendileri sentez edebilme özelliğine sahip olan bakterilerin gösterdiği beslenme şeklidir. Ototrof Beslenme de denilen bu tür beslenme şeklinde bakteriler, karbon istekleri CO2, CO3, tan, azot ihtiyaçlarını Amonyum iyonları, NO2, NO3‘tan, ve serbest azottan sağlarlar. • Kendilerine gerekli olan organik ve inorganik maddeleri dışardan hazır olarak alma özelliğine sahip olan bakterilerin gösterdiği beslenme şekli Heterotrof Beslenmedir. • Bitki, hayvan ve insanların vücutlarında yaşayarak besinlerini bunlardan sağlayan heterotrofik bakterilere Parazit bakteriler adı verilir.</a:t>
            </a:r>
            <a:endParaRPr lang="tr-TR" dirty="0"/>
          </a:p>
        </p:txBody>
      </p:sp>
      <p:sp>
        <p:nvSpPr>
          <p:cNvPr id="4" name="Slayt Numarası Yer Tutucusu 3"/>
          <p:cNvSpPr>
            <a:spLocks noGrp="1"/>
          </p:cNvSpPr>
          <p:nvPr>
            <p:ph type="sldNum" sz="quarter" idx="12"/>
          </p:nvPr>
        </p:nvSpPr>
        <p:spPr/>
        <p:txBody>
          <a:bodyPr/>
          <a:lstStyle/>
          <a:p>
            <a:fld id="{8A0D3184-B9AD-417C-BC06-6F01E61B7F3A}" type="slidenum">
              <a:rPr lang="tr-TR" smtClean="0"/>
              <a:pPr/>
              <a:t>11</a:t>
            </a:fld>
            <a:endParaRPr lang="tr-TR"/>
          </a:p>
        </p:txBody>
      </p:sp>
    </p:spTree>
    <p:extLst>
      <p:ext uri="{BB962C8B-B14F-4D97-AF65-F5344CB8AC3E}">
        <p14:creationId xmlns:p14="http://schemas.microsoft.com/office/powerpoint/2010/main" xmlns="" val="20996297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60485" y="1"/>
            <a:ext cx="11447583" cy="1019907"/>
          </a:xfrm>
        </p:spPr>
        <p:txBody>
          <a:bodyPr>
            <a:normAutofit fontScale="90000"/>
          </a:bodyPr>
          <a:lstStyle/>
          <a:p>
            <a:pPr algn="ctr"/>
            <a:r>
              <a:rPr lang="tr-TR" dirty="0" smtClean="0">
                <a:solidFill>
                  <a:srgbClr val="FF0000"/>
                </a:solidFill>
              </a:rPr>
              <a:t>III. Bölüm : Prokaryotik Organizmalar (III.1.Bakteriler)</a:t>
            </a:r>
            <a:endParaRPr lang="tr-TR" dirty="0"/>
          </a:p>
        </p:txBody>
      </p:sp>
      <p:sp>
        <p:nvSpPr>
          <p:cNvPr id="3" name="İçerik Yer Tutucusu 2"/>
          <p:cNvSpPr>
            <a:spLocks noGrp="1"/>
          </p:cNvSpPr>
          <p:nvPr>
            <p:ph idx="1"/>
          </p:nvPr>
        </p:nvSpPr>
        <p:spPr>
          <a:xfrm>
            <a:off x="149469" y="861646"/>
            <a:ext cx="11746523" cy="5859829"/>
          </a:xfrm>
        </p:spPr>
        <p:txBody>
          <a:bodyPr>
            <a:normAutofit fontScale="92500" lnSpcReduction="20000"/>
          </a:bodyPr>
          <a:lstStyle/>
          <a:p>
            <a:pPr marL="0" indent="0">
              <a:buNone/>
            </a:pPr>
            <a:r>
              <a:rPr lang="tr-TR" dirty="0" smtClean="0"/>
              <a:t>• Enerji ihtiyaçları göre bakteriler; </a:t>
            </a:r>
          </a:p>
          <a:p>
            <a:pPr marL="0" indent="0">
              <a:buNone/>
            </a:pPr>
            <a:r>
              <a:rPr lang="tr-TR" dirty="0" smtClean="0"/>
              <a:t>• Enerjilerini güneş ışığından sağlayan </a:t>
            </a:r>
            <a:r>
              <a:rPr lang="tr-TR" dirty="0" err="1" smtClean="0"/>
              <a:t>Fototrofik</a:t>
            </a:r>
            <a:r>
              <a:rPr lang="tr-TR" dirty="0" smtClean="0"/>
              <a:t> Bakteriler, </a:t>
            </a:r>
          </a:p>
          <a:p>
            <a:pPr marL="0" indent="0">
              <a:buNone/>
            </a:pPr>
            <a:r>
              <a:rPr lang="tr-TR" dirty="0" smtClean="0"/>
              <a:t>• Enerjilerini, H2, CO2, </a:t>
            </a:r>
            <a:r>
              <a:rPr lang="tr-TR" dirty="0" err="1" smtClean="0"/>
              <a:t>FeS</a:t>
            </a:r>
            <a:r>
              <a:rPr lang="tr-TR" dirty="0" smtClean="0"/>
              <a:t>, NH3, NO2 </a:t>
            </a:r>
            <a:r>
              <a:rPr lang="tr-TR" dirty="0" err="1" smtClean="0"/>
              <a:t>lerin</a:t>
            </a:r>
            <a:r>
              <a:rPr lang="tr-TR" dirty="0" smtClean="0"/>
              <a:t> </a:t>
            </a:r>
            <a:r>
              <a:rPr lang="tr-TR" dirty="0" err="1" smtClean="0"/>
              <a:t>oksidasyonundan</a:t>
            </a:r>
            <a:r>
              <a:rPr lang="tr-TR" dirty="0" smtClean="0"/>
              <a:t> sağlayan </a:t>
            </a:r>
            <a:r>
              <a:rPr lang="tr-TR" dirty="0" err="1" smtClean="0"/>
              <a:t>Kemootorofik</a:t>
            </a:r>
            <a:r>
              <a:rPr lang="tr-TR" dirty="0" smtClean="0"/>
              <a:t> Bakteriler olmak üzere iki kısımda incelenirler.</a:t>
            </a:r>
          </a:p>
          <a:p>
            <a:pPr marL="0" indent="0">
              <a:buNone/>
            </a:pPr>
            <a:r>
              <a:rPr lang="tr-TR" dirty="0" smtClean="0"/>
              <a:t>• III.1.5. Bakterilerin Oksijen ihtiyaçları Oksijene ihtiyaç göstermelerine göre bakteriler, farklı özelliklere sahiptirler. Bu farklılıkları; </a:t>
            </a:r>
          </a:p>
          <a:p>
            <a:pPr marL="0" indent="0">
              <a:buNone/>
            </a:pPr>
            <a:r>
              <a:rPr lang="tr-TR" dirty="0" smtClean="0"/>
              <a:t>• 1. </a:t>
            </a:r>
            <a:r>
              <a:rPr lang="tr-TR" dirty="0" err="1" smtClean="0"/>
              <a:t>Aerop</a:t>
            </a:r>
            <a:r>
              <a:rPr lang="tr-TR" dirty="0" smtClean="0"/>
              <a:t> Bakteriler: Yaşamları için oksijenin zorunlu olan bakterilere denir. Bu tür bakteriler, hücresel faaliyetlerini devam ettirebilmeleri için mutlaka oksijene ihtiyaç duyarlar. </a:t>
            </a:r>
          </a:p>
          <a:p>
            <a:pPr marL="0" indent="0">
              <a:buNone/>
            </a:pPr>
            <a:r>
              <a:rPr lang="tr-TR" dirty="0" smtClean="0"/>
              <a:t>• 2. </a:t>
            </a:r>
            <a:r>
              <a:rPr lang="tr-TR" dirty="0" err="1" smtClean="0"/>
              <a:t>Anaerop</a:t>
            </a:r>
            <a:r>
              <a:rPr lang="tr-TR" dirty="0" smtClean="0"/>
              <a:t> Bakteriler: Yaşamları için oksijene kesinlikle ihtiyaç duymayan bakterilere denir. Bu tür bakteriler hücresel faaliyetlerini devam ettirebilmeleri için kesinlikle oksijene ihtiyaç duymazlar. Hatta oksijen </a:t>
            </a:r>
            <a:r>
              <a:rPr lang="tr-TR" dirty="0" err="1" smtClean="0"/>
              <a:t>toksik</a:t>
            </a:r>
            <a:r>
              <a:rPr lang="tr-TR" dirty="0" smtClean="0"/>
              <a:t> etki özelliği gösterir.</a:t>
            </a:r>
          </a:p>
          <a:p>
            <a:pPr marL="0" indent="0">
              <a:buNone/>
            </a:pPr>
            <a:r>
              <a:rPr lang="tr-TR" dirty="0" smtClean="0"/>
              <a:t> • 3. </a:t>
            </a:r>
            <a:r>
              <a:rPr lang="tr-TR" dirty="0" err="1" smtClean="0"/>
              <a:t>Fakültatif</a:t>
            </a:r>
            <a:r>
              <a:rPr lang="tr-TR" dirty="0" smtClean="0"/>
              <a:t> Bakteriler: Yaşamlarını hem oksijensiz ortamda hem de oksijenin bulunduğu ortamlarda sürdürebilen bakterilere denir. Bu tür bakteriler hücresel faaliyetlerini devam ettirebilmeleri için ortamda oksijen bulunsa da bulunmasa da devam ettirler. </a:t>
            </a:r>
            <a:endParaRPr lang="tr-TR" dirty="0"/>
          </a:p>
        </p:txBody>
      </p:sp>
      <p:sp>
        <p:nvSpPr>
          <p:cNvPr id="4" name="Slayt Numarası Yer Tutucusu 3"/>
          <p:cNvSpPr>
            <a:spLocks noGrp="1"/>
          </p:cNvSpPr>
          <p:nvPr>
            <p:ph type="sldNum" sz="quarter" idx="12"/>
          </p:nvPr>
        </p:nvSpPr>
        <p:spPr/>
        <p:txBody>
          <a:bodyPr/>
          <a:lstStyle/>
          <a:p>
            <a:fld id="{8A0D3184-B9AD-417C-BC06-6F01E61B7F3A}" type="slidenum">
              <a:rPr lang="tr-TR" smtClean="0"/>
              <a:pPr/>
              <a:t>12</a:t>
            </a:fld>
            <a:endParaRPr lang="tr-TR"/>
          </a:p>
        </p:txBody>
      </p:sp>
    </p:spTree>
    <p:extLst>
      <p:ext uri="{BB962C8B-B14F-4D97-AF65-F5344CB8AC3E}">
        <p14:creationId xmlns:p14="http://schemas.microsoft.com/office/powerpoint/2010/main" xmlns="" val="24877973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51692" y="61547"/>
            <a:ext cx="11588262" cy="975945"/>
          </a:xfrm>
        </p:spPr>
        <p:txBody>
          <a:bodyPr>
            <a:normAutofit fontScale="90000"/>
          </a:bodyPr>
          <a:lstStyle/>
          <a:p>
            <a:pPr algn="ctr"/>
            <a:r>
              <a:rPr lang="tr-TR" dirty="0" smtClean="0">
                <a:solidFill>
                  <a:srgbClr val="FF0000"/>
                </a:solidFill>
              </a:rPr>
              <a:t>III. Bölüm : Prokaryotik Organizmalar (III.1.Bakteriler)</a:t>
            </a:r>
            <a:endParaRPr lang="tr-TR" dirty="0"/>
          </a:p>
        </p:txBody>
      </p:sp>
      <p:sp>
        <p:nvSpPr>
          <p:cNvPr id="3" name="İçerik Yer Tutucusu 2"/>
          <p:cNvSpPr>
            <a:spLocks noGrp="1"/>
          </p:cNvSpPr>
          <p:nvPr>
            <p:ph idx="1"/>
          </p:nvPr>
        </p:nvSpPr>
        <p:spPr>
          <a:xfrm>
            <a:off x="219807" y="1037492"/>
            <a:ext cx="11808069" cy="5683983"/>
          </a:xfrm>
        </p:spPr>
        <p:txBody>
          <a:bodyPr>
            <a:normAutofit lnSpcReduction="10000"/>
          </a:bodyPr>
          <a:lstStyle/>
          <a:p>
            <a:pPr marL="0" indent="0">
              <a:buNone/>
            </a:pPr>
            <a:r>
              <a:rPr lang="tr-TR" dirty="0" smtClean="0"/>
              <a:t>Oksijenin bulunmadığı ortamlara göre oksijen bulunduğu ortamlarda hücresel faaliyetleri daha iyi olan bakterilere </a:t>
            </a:r>
            <a:r>
              <a:rPr lang="tr-TR" dirty="0" err="1" smtClean="0"/>
              <a:t>Aerop</a:t>
            </a:r>
            <a:r>
              <a:rPr lang="tr-TR" dirty="0" smtClean="0"/>
              <a:t> </a:t>
            </a:r>
            <a:r>
              <a:rPr lang="tr-TR" dirty="0" err="1" smtClean="0"/>
              <a:t>fakültatif</a:t>
            </a:r>
            <a:r>
              <a:rPr lang="tr-TR" dirty="0" smtClean="0"/>
              <a:t> bakteriler ve oksijenin bulunmadığı ortamlarda oksijenin bulunduğu ortamlara göre hücresel faaliyetleri daha iyi olan bakterilere </a:t>
            </a:r>
            <a:r>
              <a:rPr lang="tr-TR" dirty="0" err="1" smtClean="0"/>
              <a:t>Anaerop</a:t>
            </a:r>
            <a:r>
              <a:rPr lang="tr-TR" dirty="0" smtClean="0"/>
              <a:t> </a:t>
            </a:r>
            <a:r>
              <a:rPr lang="tr-TR" dirty="0" err="1" smtClean="0"/>
              <a:t>fakültatif</a:t>
            </a:r>
            <a:r>
              <a:rPr lang="tr-TR" dirty="0" smtClean="0"/>
              <a:t> bakteriler adı verilmektedir. </a:t>
            </a:r>
          </a:p>
          <a:p>
            <a:pPr marL="0" indent="0">
              <a:buNone/>
            </a:pPr>
            <a:r>
              <a:rPr lang="tr-TR" dirty="0" smtClean="0"/>
              <a:t>• 4. </a:t>
            </a:r>
            <a:r>
              <a:rPr lang="tr-TR" dirty="0" err="1" smtClean="0"/>
              <a:t>Mikroaerofil</a:t>
            </a:r>
            <a:r>
              <a:rPr lang="tr-TR" dirty="0" smtClean="0"/>
              <a:t> Bakteriler: Çok az oksijen bulunması halinde yaşamlarını sürdüren bakterilere </a:t>
            </a:r>
            <a:r>
              <a:rPr lang="tr-TR" dirty="0" err="1" smtClean="0"/>
              <a:t>Mikroaerofil</a:t>
            </a:r>
            <a:r>
              <a:rPr lang="tr-TR" dirty="0" smtClean="0"/>
              <a:t> bakteriler adı verilir.</a:t>
            </a:r>
          </a:p>
          <a:p>
            <a:pPr marL="0" indent="0">
              <a:buNone/>
            </a:pPr>
            <a:r>
              <a:rPr lang="tr-TR" dirty="0" smtClean="0"/>
              <a:t>III.1.6. Bakterilerin Tabiattaki Görevleri Bakteriler tabiatta birçok önemli görevleri ifa ederler. Bunların en önemlisi; </a:t>
            </a:r>
          </a:p>
          <a:p>
            <a:pPr marL="0" indent="0">
              <a:buNone/>
            </a:pPr>
            <a:r>
              <a:rPr lang="tr-TR" dirty="0" smtClean="0"/>
              <a:t>• İnsan, hayvan ve bitkilerden kaynaklanan toprak, su ve havadaki atık maddeleri parçalayarak veya kullanarak tekrar kullanılabilir hale getirmeleri, </a:t>
            </a:r>
          </a:p>
          <a:p>
            <a:pPr marL="0" indent="0">
              <a:buNone/>
            </a:pPr>
            <a:r>
              <a:rPr lang="tr-TR" dirty="0" smtClean="0"/>
              <a:t>• Yeryüzünde yaşayan canlılar için tabi seleksiyon görevi ifa etmektir. Bu görevi patojen bakteriler vasıtasıyla gerçekleştirmeleridir. Bakteriler, doğada yaptıkları işler çok önemli ve emsalsizdir. Hiç bir kimyager, biyolog, </a:t>
            </a:r>
            <a:r>
              <a:rPr lang="tr-TR" dirty="0" err="1" smtClean="0"/>
              <a:t>laboratuar</a:t>
            </a:r>
            <a:r>
              <a:rPr lang="tr-TR" dirty="0" smtClean="0"/>
              <a:t> veya fabrika bakterilerin yaptığı </a:t>
            </a:r>
            <a:r>
              <a:rPr lang="tr-TR" dirty="0" err="1" smtClean="0"/>
              <a:t>bioşimik</a:t>
            </a:r>
            <a:r>
              <a:rPr lang="tr-TR" dirty="0" smtClean="0"/>
              <a:t> reaksiyonları başarabilme gücüne sahip değildir. </a:t>
            </a:r>
            <a:endParaRPr lang="tr-TR" dirty="0"/>
          </a:p>
        </p:txBody>
      </p:sp>
      <p:sp>
        <p:nvSpPr>
          <p:cNvPr id="4" name="Slayt Numarası Yer Tutucusu 3"/>
          <p:cNvSpPr>
            <a:spLocks noGrp="1"/>
          </p:cNvSpPr>
          <p:nvPr>
            <p:ph type="sldNum" sz="quarter" idx="12"/>
          </p:nvPr>
        </p:nvSpPr>
        <p:spPr/>
        <p:txBody>
          <a:bodyPr/>
          <a:lstStyle/>
          <a:p>
            <a:fld id="{8A0D3184-B9AD-417C-BC06-6F01E61B7F3A}" type="slidenum">
              <a:rPr lang="tr-TR" smtClean="0"/>
              <a:pPr/>
              <a:t>13</a:t>
            </a:fld>
            <a:endParaRPr lang="tr-TR"/>
          </a:p>
        </p:txBody>
      </p:sp>
    </p:spTree>
    <p:extLst>
      <p:ext uri="{BB962C8B-B14F-4D97-AF65-F5344CB8AC3E}">
        <p14:creationId xmlns:p14="http://schemas.microsoft.com/office/powerpoint/2010/main" xmlns="" val="20465293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25315" y="1"/>
            <a:ext cx="11535507" cy="1125414"/>
          </a:xfrm>
        </p:spPr>
        <p:txBody>
          <a:bodyPr>
            <a:normAutofit/>
          </a:bodyPr>
          <a:lstStyle/>
          <a:p>
            <a:pPr algn="ctr"/>
            <a:r>
              <a:rPr lang="tr-TR" dirty="0" smtClean="0">
                <a:solidFill>
                  <a:srgbClr val="FF0000"/>
                </a:solidFill>
              </a:rPr>
              <a:t>III. Bölüm : Prokaryotik Organizmalar (III.2.Virüsler)</a:t>
            </a:r>
            <a:endParaRPr lang="tr-TR" dirty="0"/>
          </a:p>
        </p:txBody>
      </p:sp>
      <p:sp>
        <p:nvSpPr>
          <p:cNvPr id="3" name="İçerik Yer Tutucusu 2"/>
          <p:cNvSpPr>
            <a:spLocks noGrp="1"/>
          </p:cNvSpPr>
          <p:nvPr>
            <p:ph idx="1"/>
          </p:nvPr>
        </p:nvSpPr>
        <p:spPr>
          <a:xfrm>
            <a:off x="87923" y="958362"/>
            <a:ext cx="12027877" cy="5763113"/>
          </a:xfrm>
        </p:spPr>
        <p:txBody>
          <a:bodyPr/>
          <a:lstStyle/>
          <a:p>
            <a:r>
              <a:rPr lang="tr-TR" sz="3600" dirty="0" smtClean="0">
                <a:solidFill>
                  <a:srgbClr val="0070C0"/>
                </a:solidFill>
              </a:rPr>
              <a:t>III. 2. Virüsler </a:t>
            </a:r>
          </a:p>
          <a:p>
            <a:pPr marL="0" indent="0">
              <a:buNone/>
            </a:pPr>
            <a:r>
              <a:rPr lang="tr-TR" sz="3200" dirty="0" smtClean="0"/>
              <a:t>• Virüsler, 20–300 nm çapında olan en küçük bulaşma etkeni olarak bilinen en küçük canlı parçacıklarıdır. Pek çok salgın hastalığa sebep olan bu organizmalar, su ve beslenme yoluyla bulaşırlar. Ancak, cinsel yaşam ve kana doğrudan doğruya temas ile bulaşan bazı türleri de mevcuttur. Su ile bulaşmaları Çevre Mühendisliği açısından çok önemlidir. Virüslere bakteriofaj veya faj adı da verilir.</a:t>
            </a:r>
          </a:p>
          <a:p>
            <a:r>
              <a:rPr lang="tr-TR" sz="3200" dirty="0" smtClean="0"/>
              <a:t>Virüsler normal mikroskop ile görülmezler. Elektron mikroskobu ile görülebilirler. Virüsler, bakteri ve diğer mikroorganizmalar gibi hücresel yapıya sahip değildirler. Yapıları nükleik asit ve protein bir zardan ibarettir. Nükleik asitin de sadece bir tanesi bulunabilen türler de mevcuttur. Diğer hücre organellerini ihtiva etmezler. </a:t>
            </a:r>
            <a:endParaRPr lang="tr-TR" sz="3200" dirty="0"/>
          </a:p>
        </p:txBody>
      </p:sp>
      <p:sp>
        <p:nvSpPr>
          <p:cNvPr id="4" name="Slayt Numarası Yer Tutucusu 3"/>
          <p:cNvSpPr>
            <a:spLocks noGrp="1"/>
          </p:cNvSpPr>
          <p:nvPr>
            <p:ph type="sldNum" sz="quarter" idx="12"/>
          </p:nvPr>
        </p:nvSpPr>
        <p:spPr/>
        <p:txBody>
          <a:bodyPr/>
          <a:lstStyle/>
          <a:p>
            <a:fld id="{8A0D3184-B9AD-417C-BC06-6F01E61B7F3A}" type="slidenum">
              <a:rPr lang="tr-TR" smtClean="0"/>
              <a:pPr/>
              <a:t>14</a:t>
            </a:fld>
            <a:endParaRPr lang="tr-TR"/>
          </a:p>
        </p:txBody>
      </p:sp>
    </p:spTree>
    <p:extLst>
      <p:ext uri="{BB962C8B-B14F-4D97-AF65-F5344CB8AC3E}">
        <p14:creationId xmlns:p14="http://schemas.microsoft.com/office/powerpoint/2010/main" xmlns="" val="27655047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5508" y="1"/>
            <a:ext cx="11834446" cy="914399"/>
          </a:xfrm>
        </p:spPr>
        <p:txBody>
          <a:bodyPr/>
          <a:lstStyle/>
          <a:p>
            <a:r>
              <a:rPr lang="tr-TR" dirty="0" smtClean="0">
                <a:solidFill>
                  <a:srgbClr val="FF0000"/>
                </a:solidFill>
              </a:rPr>
              <a:t>III. Bölüm : Prokaryotik Organizmalar (III.2.Virüsler)</a:t>
            </a:r>
            <a:endParaRPr lang="tr-TR" dirty="0"/>
          </a:p>
        </p:txBody>
      </p:sp>
      <p:sp>
        <p:nvSpPr>
          <p:cNvPr id="4" name="Slayt Numarası Yer Tutucusu 3"/>
          <p:cNvSpPr>
            <a:spLocks noGrp="1"/>
          </p:cNvSpPr>
          <p:nvPr>
            <p:ph type="sldNum" sz="quarter" idx="12"/>
          </p:nvPr>
        </p:nvSpPr>
        <p:spPr/>
        <p:txBody>
          <a:bodyPr/>
          <a:lstStyle/>
          <a:p>
            <a:fld id="{8A0D3184-B9AD-417C-BC06-6F01E61B7F3A}" type="slidenum">
              <a:rPr lang="tr-TR" smtClean="0"/>
              <a:pPr/>
              <a:t>15</a:t>
            </a:fld>
            <a:endParaRPr lang="tr-TR"/>
          </a:p>
        </p:txBody>
      </p:sp>
      <p:pic>
        <p:nvPicPr>
          <p:cNvPr id="6146" name="Picture 2" descr="virüs genel şekli ile ilgili görsel sonucu"/>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2189285" y="1063868"/>
            <a:ext cx="8352691" cy="5292481"/>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7058260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13238" y="1"/>
            <a:ext cx="10940562" cy="870437"/>
          </a:xfrm>
        </p:spPr>
        <p:txBody>
          <a:bodyPr>
            <a:normAutofit fontScale="90000"/>
          </a:bodyPr>
          <a:lstStyle/>
          <a:p>
            <a:pPr algn="ctr"/>
            <a:r>
              <a:rPr lang="tr-TR" dirty="0" smtClean="0">
                <a:solidFill>
                  <a:srgbClr val="FF0000"/>
                </a:solidFill>
              </a:rPr>
              <a:t>III. Bölüm : Prokaryotik Organizmalar (III.2.Virüsler)</a:t>
            </a:r>
            <a:endParaRPr lang="tr-TR" dirty="0"/>
          </a:p>
        </p:txBody>
      </p:sp>
      <p:sp>
        <p:nvSpPr>
          <p:cNvPr id="3" name="İçerik Yer Tutucusu 2"/>
          <p:cNvSpPr>
            <a:spLocks noGrp="1"/>
          </p:cNvSpPr>
          <p:nvPr>
            <p:ph idx="1"/>
          </p:nvPr>
        </p:nvSpPr>
        <p:spPr>
          <a:xfrm>
            <a:off x="105508" y="870438"/>
            <a:ext cx="11904784" cy="5917224"/>
          </a:xfrm>
        </p:spPr>
        <p:txBody>
          <a:bodyPr>
            <a:normAutofit lnSpcReduction="10000"/>
          </a:bodyPr>
          <a:lstStyle/>
          <a:p>
            <a:pPr marL="0" indent="0">
              <a:buNone/>
            </a:pPr>
            <a:r>
              <a:rPr lang="tr-TR" sz="3600" dirty="0"/>
              <a:t>Virüsler sadece canlı hücreler içinde çoğalırlar. Virüs, girdiği konakçı hücre de nükleik asidi </a:t>
            </a:r>
            <a:r>
              <a:rPr lang="tr-TR" sz="3600" dirty="0" err="1"/>
              <a:t>enfekte</a:t>
            </a:r>
            <a:r>
              <a:rPr lang="tr-TR" sz="3600" dirty="0"/>
              <a:t> ederek, birçok özgül </a:t>
            </a:r>
            <a:r>
              <a:rPr lang="tr-TR" sz="3600" dirty="0" err="1"/>
              <a:t>makromoloküllerin</a:t>
            </a:r>
            <a:r>
              <a:rPr lang="tr-TR" sz="3600" dirty="0"/>
              <a:t> sentezi için gerekli bilgiyi aktarır. Üreme döneminin sonuna doğru, hücre içinde birçok protein zarla çevrili nükleik asit oluşur. Virüsteki protein zarların görevi, nükleik asidini hücre dışı çevreye karşı korumasını sağlamaktır. Hayati fonksiyonlarını devam ettirmeleri ve çoğalmaları için mutlaka başka bir canlıya ihtiyaç duyarlar. </a:t>
            </a:r>
            <a:r>
              <a:rPr lang="tr-TR" sz="3600" dirty="0" smtClean="0"/>
              <a:t> Çünkü Enzim sistemleri yoktur. Dolayısıyla </a:t>
            </a:r>
            <a:r>
              <a:rPr lang="tr-TR" sz="3600" dirty="0"/>
              <a:t>parazittirler. Hücresel faaliyetlerini konuk oldukları hücrenin organelleri ile devam ettirirler. İçinde bulundukları hücrenin normal metabolizmasını bozarak ölümüne neden olurlar. </a:t>
            </a:r>
            <a:endParaRPr lang="tr-TR" sz="3600" b="1" i="1" dirty="0">
              <a:solidFill>
                <a:srgbClr val="92D050"/>
              </a:solidFill>
            </a:endParaRPr>
          </a:p>
        </p:txBody>
      </p:sp>
      <p:sp>
        <p:nvSpPr>
          <p:cNvPr id="4" name="Slayt Numarası Yer Tutucusu 3"/>
          <p:cNvSpPr>
            <a:spLocks noGrp="1"/>
          </p:cNvSpPr>
          <p:nvPr>
            <p:ph type="sldNum" sz="quarter" idx="12"/>
          </p:nvPr>
        </p:nvSpPr>
        <p:spPr/>
        <p:txBody>
          <a:bodyPr/>
          <a:lstStyle/>
          <a:p>
            <a:fld id="{8A0D3184-B9AD-417C-BC06-6F01E61B7F3A}" type="slidenum">
              <a:rPr lang="tr-TR" smtClean="0"/>
              <a:pPr/>
              <a:t>16</a:t>
            </a:fld>
            <a:endParaRPr lang="tr-TR"/>
          </a:p>
        </p:txBody>
      </p:sp>
    </p:spTree>
    <p:extLst>
      <p:ext uri="{BB962C8B-B14F-4D97-AF65-F5344CB8AC3E}">
        <p14:creationId xmlns:p14="http://schemas.microsoft.com/office/powerpoint/2010/main" xmlns="" val="18755327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
            <a:ext cx="10515600" cy="571499"/>
          </a:xfrm>
        </p:spPr>
        <p:txBody>
          <a:bodyPr>
            <a:normAutofit fontScale="90000"/>
          </a:bodyPr>
          <a:lstStyle/>
          <a:p>
            <a:pPr algn="ctr"/>
            <a:r>
              <a:rPr lang="tr-TR" dirty="0">
                <a:solidFill>
                  <a:srgbClr val="FF0000"/>
                </a:solidFill>
              </a:rPr>
              <a:t>III. Bölüm : Prokaryotik Organizmalar (III.2.Virüsler)</a:t>
            </a:r>
            <a:endParaRPr lang="tr-TR" dirty="0"/>
          </a:p>
        </p:txBody>
      </p:sp>
      <p:sp>
        <p:nvSpPr>
          <p:cNvPr id="3" name="İçerik Yer Tutucusu 2"/>
          <p:cNvSpPr>
            <a:spLocks noGrp="1"/>
          </p:cNvSpPr>
          <p:nvPr>
            <p:ph idx="1"/>
          </p:nvPr>
        </p:nvSpPr>
        <p:spPr>
          <a:xfrm>
            <a:off x="0" y="571500"/>
            <a:ext cx="12191999" cy="6286500"/>
          </a:xfrm>
        </p:spPr>
        <p:txBody>
          <a:bodyPr>
            <a:noAutofit/>
          </a:bodyPr>
          <a:lstStyle/>
          <a:p>
            <a:r>
              <a:rPr lang="tr-TR" sz="3100" dirty="0"/>
              <a:t>Virüslerin ayrı özel bir yapıları yoktur. Morfolojik olarak bulundukları hücrenin yapı ve şeklini alırlar. Dolayısıyla yuvarlak, kübik, çomak, oval, silindirik, spiral vb. olmak üzere çok çeşitli morfolojik şekillere sahiptirler</a:t>
            </a:r>
            <a:r>
              <a:rPr lang="tr-TR" sz="3100" dirty="0" smtClean="0"/>
              <a:t>.</a:t>
            </a:r>
          </a:p>
          <a:p>
            <a:r>
              <a:rPr lang="tr-TR" sz="3100" dirty="0" err="1">
                <a:solidFill>
                  <a:srgbClr val="0070C0"/>
                </a:solidFill>
              </a:rPr>
              <a:t>Kapsid</a:t>
            </a:r>
            <a:r>
              <a:rPr lang="tr-TR" sz="3100" dirty="0">
                <a:solidFill>
                  <a:srgbClr val="0070C0"/>
                </a:solidFill>
              </a:rPr>
              <a:t>:</a:t>
            </a:r>
            <a:r>
              <a:rPr lang="tr-TR" sz="3100" dirty="0"/>
              <a:t> Virüsteki nükleik asidi saran simetrik protein zara denir. Çok kez virüs çoğalması esnasında birçok boş </a:t>
            </a:r>
            <a:r>
              <a:rPr lang="tr-TR" sz="3100" dirty="0" err="1"/>
              <a:t>kapsid</a:t>
            </a:r>
            <a:r>
              <a:rPr lang="tr-TR" sz="3100" dirty="0"/>
              <a:t> üretilir. </a:t>
            </a:r>
            <a:endParaRPr lang="tr-TR" sz="3100" dirty="0" smtClean="0"/>
          </a:p>
          <a:p>
            <a:r>
              <a:rPr lang="tr-TR" sz="3100" dirty="0" err="1" smtClean="0">
                <a:solidFill>
                  <a:srgbClr val="0070C0"/>
                </a:solidFill>
              </a:rPr>
              <a:t>Nükleokapsid</a:t>
            </a:r>
            <a:r>
              <a:rPr lang="tr-TR" sz="3100" dirty="0">
                <a:solidFill>
                  <a:srgbClr val="0070C0"/>
                </a:solidFill>
              </a:rPr>
              <a:t>:</a:t>
            </a:r>
            <a:r>
              <a:rPr lang="tr-TR" sz="3100" dirty="0"/>
              <a:t> Nükleik asit ve onu saran </a:t>
            </a:r>
            <a:r>
              <a:rPr lang="tr-TR" sz="3100" dirty="0" err="1"/>
              <a:t>kapside</a:t>
            </a:r>
            <a:r>
              <a:rPr lang="tr-TR" sz="3100" dirty="0"/>
              <a:t> verilen isimdir. </a:t>
            </a:r>
            <a:endParaRPr lang="tr-TR" sz="3100" dirty="0" smtClean="0"/>
          </a:p>
          <a:p>
            <a:pPr marL="0" indent="0">
              <a:buNone/>
            </a:pPr>
            <a:r>
              <a:rPr lang="tr-TR" sz="3100" dirty="0" smtClean="0">
                <a:solidFill>
                  <a:srgbClr val="0070C0"/>
                </a:solidFill>
              </a:rPr>
              <a:t>• </a:t>
            </a:r>
            <a:r>
              <a:rPr lang="tr-TR" sz="3100" dirty="0" err="1">
                <a:solidFill>
                  <a:srgbClr val="0070C0"/>
                </a:solidFill>
              </a:rPr>
              <a:t>Kapsomerler</a:t>
            </a:r>
            <a:r>
              <a:rPr lang="tr-TR" sz="3100" dirty="0">
                <a:solidFill>
                  <a:srgbClr val="0070C0"/>
                </a:solidFill>
              </a:rPr>
              <a:t>:</a:t>
            </a:r>
            <a:r>
              <a:rPr lang="tr-TR" sz="3100" dirty="0"/>
              <a:t> Elektron mikroskobu ile görülen </a:t>
            </a:r>
            <a:r>
              <a:rPr lang="tr-TR" sz="3100" dirty="0" err="1"/>
              <a:t>izometrik</a:t>
            </a:r>
            <a:r>
              <a:rPr lang="tr-TR" sz="3100" dirty="0"/>
              <a:t> virüs parçacığının yüzeyinde görülen morfolojik birimlerdir. </a:t>
            </a:r>
            <a:endParaRPr lang="tr-TR" sz="3100" dirty="0" smtClean="0"/>
          </a:p>
          <a:p>
            <a:pPr marL="0" indent="0">
              <a:buNone/>
            </a:pPr>
            <a:r>
              <a:rPr lang="tr-TR" sz="3100" dirty="0" smtClean="0"/>
              <a:t>Virüslerde </a:t>
            </a:r>
            <a:r>
              <a:rPr lang="tr-TR" sz="3100" dirty="0"/>
              <a:t>bulunan nükleik asitler türlerin çoğunda DNA şeklindedir. Virüs konuk olduğu hücreye girdiğinde virüsün DNA‘sı, hücrenin DNA‘sını etkisiz hale getirerek Virüs DNA‘sı hücreye hakim olur. Bundan sonra hücre ve organeller virüsün DNA‘sındaki kot ve şifrelere göre hareket etmeye başlarlar.</a:t>
            </a:r>
          </a:p>
        </p:txBody>
      </p:sp>
      <p:sp>
        <p:nvSpPr>
          <p:cNvPr id="4" name="Slayt Numarası Yer Tutucusu 3"/>
          <p:cNvSpPr>
            <a:spLocks noGrp="1"/>
          </p:cNvSpPr>
          <p:nvPr>
            <p:ph type="sldNum" sz="quarter" idx="12"/>
          </p:nvPr>
        </p:nvSpPr>
        <p:spPr/>
        <p:txBody>
          <a:bodyPr/>
          <a:lstStyle/>
          <a:p>
            <a:fld id="{8A0D3184-B9AD-417C-BC06-6F01E61B7F3A}" type="slidenum">
              <a:rPr lang="tr-TR" smtClean="0"/>
              <a:pPr/>
              <a:t>17</a:t>
            </a:fld>
            <a:endParaRPr lang="tr-TR"/>
          </a:p>
        </p:txBody>
      </p:sp>
    </p:spTree>
    <p:extLst>
      <p:ext uri="{BB962C8B-B14F-4D97-AF65-F5344CB8AC3E}">
        <p14:creationId xmlns:p14="http://schemas.microsoft.com/office/powerpoint/2010/main" xmlns="" val="24921406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97877" y="1"/>
            <a:ext cx="11007969" cy="852853"/>
          </a:xfrm>
        </p:spPr>
        <p:txBody>
          <a:bodyPr>
            <a:normAutofit fontScale="90000"/>
          </a:bodyPr>
          <a:lstStyle/>
          <a:p>
            <a:pPr algn="ctr"/>
            <a:r>
              <a:rPr lang="tr-TR" dirty="0">
                <a:solidFill>
                  <a:srgbClr val="FF0000"/>
                </a:solidFill>
              </a:rPr>
              <a:t>III. Bölüm : Prokaryotik Organizmalar (III.2.Virüsler)</a:t>
            </a:r>
            <a:endParaRPr lang="tr-TR" dirty="0"/>
          </a:p>
        </p:txBody>
      </p:sp>
      <p:sp>
        <p:nvSpPr>
          <p:cNvPr id="3" name="İçerik Yer Tutucusu 2"/>
          <p:cNvSpPr>
            <a:spLocks noGrp="1"/>
          </p:cNvSpPr>
          <p:nvPr>
            <p:ph idx="1"/>
          </p:nvPr>
        </p:nvSpPr>
        <p:spPr>
          <a:xfrm>
            <a:off x="246185" y="852854"/>
            <a:ext cx="11579469" cy="5697415"/>
          </a:xfrm>
        </p:spPr>
        <p:txBody>
          <a:bodyPr>
            <a:normAutofit/>
          </a:bodyPr>
          <a:lstStyle/>
          <a:p>
            <a:r>
              <a:rPr lang="tr-TR" sz="3600" dirty="0"/>
              <a:t>Virüsler, dış etkilere karşı oldukça dayanıklıdırlar. Bilhassa bakterilere nazaran çok daha fazla </a:t>
            </a:r>
            <a:r>
              <a:rPr lang="tr-TR" sz="3600" dirty="0" err="1"/>
              <a:t>dayanıklık</a:t>
            </a:r>
            <a:r>
              <a:rPr lang="tr-TR" sz="3600" dirty="0"/>
              <a:t> gösterirler. Mesela - 60 </a:t>
            </a:r>
            <a:r>
              <a:rPr lang="tr-TR" sz="3600" dirty="0" err="1"/>
              <a:t>oC</a:t>
            </a:r>
            <a:r>
              <a:rPr lang="tr-TR" sz="3600" dirty="0"/>
              <a:t> uzun yıllar canlılıklarını devam ettirirler. Virüsler örneğin, </a:t>
            </a:r>
            <a:r>
              <a:rPr lang="tr-TR" sz="3600" dirty="0" err="1"/>
              <a:t>NaOH</a:t>
            </a:r>
            <a:r>
              <a:rPr lang="tr-TR" sz="3600" dirty="0"/>
              <a:t>, </a:t>
            </a:r>
            <a:r>
              <a:rPr lang="tr-TR" sz="3600" dirty="0" err="1"/>
              <a:t>Formalin</a:t>
            </a:r>
            <a:r>
              <a:rPr lang="tr-TR" sz="3600" dirty="0"/>
              <a:t> gibi bazı dezenfektan maddelere karşı da oldukça hassastırlar. Ancak % 50 </a:t>
            </a:r>
            <a:r>
              <a:rPr lang="tr-TR" sz="3600" dirty="0" err="1"/>
              <a:t>lik</a:t>
            </a:r>
            <a:r>
              <a:rPr lang="tr-TR" sz="3600" dirty="0"/>
              <a:t> gliserin bakterilerin tümünü öldürdükleri halde virüslere etkilemez. Virüsler düşük pH derecelerine oldukça dayanıklıdır. Buna mukabil pH 11 ve daha yukarı değerlerde ise virüsler tamamen ölmektedirler. Kullanılmış sulara ve içme suyu arıtma tesislerinde virüslerin yok edilmesi için kireç ilavesiyle pH yükseltilmesi işlemi yapılmalıdır. </a:t>
            </a:r>
          </a:p>
        </p:txBody>
      </p:sp>
      <p:sp>
        <p:nvSpPr>
          <p:cNvPr id="4" name="Slayt Numarası Yer Tutucusu 3"/>
          <p:cNvSpPr>
            <a:spLocks noGrp="1"/>
          </p:cNvSpPr>
          <p:nvPr>
            <p:ph type="sldNum" sz="quarter" idx="12"/>
          </p:nvPr>
        </p:nvSpPr>
        <p:spPr/>
        <p:txBody>
          <a:bodyPr/>
          <a:lstStyle/>
          <a:p>
            <a:fld id="{8A0D3184-B9AD-417C-BC06-6F01E61B7F3A}" type="slidenum">
              <a:rPr lang="tr-TR" smtClean="0"/>
              <a:pPr/>
              <a:t>18</a:t>
            </a:fld>
            <a:endParaRPr lang="tr-TR"/>
          </a:p>
        </p:txBody>
      </p:sp>
    </p:spTree>
    <p:extLst>
      <p:ext uri="{BB962C8B-B14F-4D97-AF65-F5344CB8AC3E}">
        <p14:creationId xmlns:p14="http://schemas.microsoft.com/office/powerpoint/2010/main" xmlns="" val="36369349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70339"/>
            <a:ext cx="10515600" cy="844062"/>
          </a:xfrm>
        </p:spPr>
        <p:txBody>
          <a:bodyPr>
            <a:normAutofit fontScale="90000"/>
          </a:bodyPr>
          <a:lstStyle/>
          <a:p>
            <a:r>
              <a:rPr lang="tr-TR" dirty="0">
                <a:solidFill>
                  <a:srgbClr val="FF0000"/>
                </a:solidFill>
              </a:rPr>
              <a:t>III. Bölüm : Prokaryotik Organizmalar (III.2.Virüsler)</a:t>
            </a:r>
            <a:endParaRPr lang="tr-TR" dirty="0"/>
          </a:p>
        </p:txBody>
      </p:sp>
      <p:sp>
        <p:nvSpPr>
          <p:cNvPr id="3" name="İçerik Yer Tutucusu 2"/>
          <p:cNvSpPr>
            <a:spLocks noGrp="1"/>
          </p:cNvSpPr>
          <p:nvPr>
            <p:ph idx="1"/>
          </p:nvPr>
        </p:nvSpPr>
        <p:spPr>
          <a:xfrm>
            <a:off x="131885" y="914401"/>
            <a:ext cx="11939953" cy="5807074"/>
          </a:xfrm>
        </p:spPr>
        <p:txBody>
          <a:bodyPr/>
          <a:lstStyle/>
          <a:p>
            <a:r>
              <a:rPr lang="tr-TR" sz="3600" dirty="0"/>
              <a:t>Genel olarak virüsler kendilerine tesir eden faktörlere gösterdikleri dirence göre üç grupta toplanırlar. </a:t>
            </a:r>
            <a:endParaRPr lang="tr-TR" sz="3600" dirty="0" smtClean="0"/>
          </a:p>
          <a:p>
            <a:r>
              <a:rPr lang="tr-TR" sz="3600" dirty="0" smtClean="0">
                <a:solidFill>
                  <a:srgbClr val="0070C0"/>
                </a:solidFill>
              </a:rPr>
              <a:t>1</a:t>
            </a:r>
            <a:r>
              <a:rPr lang="tr-TR" sz="3600" dirty="0">
                <a:solidFill>
                  <a:srgbClr val="0070C0"/>
                </a:solidFill>
              </a:rPr>
              <a:t>. Grup: </a:t>
            </a:r>
            <a:r>
              <a:rPr lang="tr-TR" sz="3600" dirty="0"/>
              <a:t>Son derece kararlı fakat dayanıksız olan ve direkt temas vasıtasıyla bulaşabilen virüslerdir. Örneğin sarıhumma virüsü gibi</a:t>
            </a:r>
            <a:r>
              <a:rPr lang="tr-TR" sz="3600" dirty="0" smtClean="0"/>
              <a:t>.</a:t>
            </a:r>
          </a:p>
          <a:p>
            <a:r>
              <a:rPr lang="tr-TR" sz="3600" dirty="0" smtClean="0">
                <a:solidFill>
                  <a:srgbClr val="0070C0"/>
                </a:solidFill>
              </a:rPr>
              <a:t>2</a:t>
            </a:r>
            <a:r>
              <a:rPr lang="tr-TR" sz="3600" dirty="0">
                <a:solidFill>
                  <a:srgbClr val="0070C0"/>
                </a:solidFill>
              </a:rPr>
              <a:t>. Grup: </a:t>
            </a:r>
            <a:r>
              <a:rPr lang="tr-TR" sz="3600" dirty="0"/>
              <a:t>Kuruluğa oldukça dayanıklı olan, tüm olumsuz şartlara rağmen (sıfır rutubet ve nem de bile) hastalıklara neden olan virüslerdir. Örneğin </a:t>
            </a:r>
            <a:r>
              <a:rPr lang="tr-TR" sz="3600" dirty="0" err="1"/>
              <a:t>Hepatisis</a:t>
            </a:r>
            <a:r>
              <a:rPr lang="tr-TR" sz="3600" dirty="0"/>
              <a:t> (sarılık) virüsü gibi. </a:t>
            </a:r>
            <a:endParaRPr lang="tr-TR" sz="3600" dirty="0" smtClean="0"/>
          </a:p>
          <a:p>
            <a:r>
              <a:rPr lang="tr-TR" sz="3600" dirty="0" smtClean="0">
                <a:solidFill>
                  <a:srgbClr val="0070C0"/>
                </a:solidFill>
              </a:rPr>
              <a:t>3</a:t>
            </a:r>
            <a:r>
              <a:rPr lang="tr-TR" sz="3600" dirty="0">
                <a:solidFill>
                  <a:srgbClr val="0070C0"/>
                </a:solidFill>
              </a:rPr>
              <a:t>. Grup:</a:t>
            </a:r>
            <a:r>
              <a:rPr lang="tr-TR" sz="3600" dirty="0"/>
              <a:t> Birinci gruba göre daha fazla dayanıklı, kuruluğa göre dayanıksız olan virüslerdir. Örneğin dışkı virüsleri gibi.</a:t>
            </a:r>
          </a:p>
          <a:p>
            <a:endParaRPr lang="tr-TR" dirty="0"/>
          </a:p>
        </p:txBody>
      </p:sp>
      <p:sp>
        <p:nvSpPr>
          <p:cNvPr id="4" name="Slayt Numarası Yer Tutucusu 3"/>
          <p:cNvSpPr>
            <a:spLocks noGrp="1"/>
          </p:cNvSpPr>
          <p:nvPr>
            <p:ph type="sldNum" sz="quarter" idx="12"/>
          </p:nvPr>
        </p:nvSpPr>
        <p:spPr/>
        <p:txBody>
          <a:bodyPr/>
          <a:lstStyle/>
          <a:p>
            <a:fld id="{8A0D3184-B9AD-417C-BC06-6F01E61B7F3A}" type="slidenum">
              <a:rPr lang="tr-TR" smtClean="0"/>
              <a:pPr/>
              <a:t>19</a:t>
            </a:fld>
            <a:endParaRPr lang="tr-TR"/>
          </a:p>
        </p:txBody>
      </p:sp>
    </p:spTree>
    <p:extLst>
      <p:ext uri="{BB962C8B-B14F-4D97-AF65-F5344CB8AC3E}">
        <p14:creationId xmlns:p14="http://schemas.microsoft.com/office/powerpoint/2010/main" xmlns="" val="23520216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69277" y="0"/>
            <a:ext cx="11447585" cy="712178"/>
          </a:xfrm>
        </p:spPr>
        <p:txBody>
          <a:bodyPr>
            <a:normAutofit fontScale="90000"/>
          </a:bodyPr>
          <a:lstStyle/>
          <a:p>
            <a:pPr algn="ctr"/>
            <a:r>
              <a:rPr lang="tr-TR" dirty="0" smtClean="0">
                <a:solidFill>
                  <a:srgbClr val="FF0000"/>
                </a:solidFill>
              </a:rPr>
              <a:t>III. Bölüm : Prokaryotik Organizmalar (III.1. Bakteriler) </a:t>
            </a:r>
            <a:endParaRPr lang="tr-TR" dirty="0"/>
          </a:p>
        </p:txBody>
      </p:sp>
      <p:sp>
        <p:nvSpPr>
          <p:cNvPr id="4" name="Slayt Numarası Yer Tutucusu 3"/>
          <p:cNvSpPr>
            <a:spLocks noGrp="1"/>
          </p:cNvSpPr>
          <p:nvPr>
            <p:ph type="sldNum" sz="quarter" idx="12"/>
          </p:nvPr>
        </p:nvSpPr>
        <p:spPr/>
        <p:txBody>
          <a:bodyPr/>
          <a:lstStyle/>
          <a:p>
            <a:fld id="{8A0D3184-B9AD-417C-BC06-6F01E61B7F3A}" type="slidenum">
              <a:rPr lang="tr-TR" smtClean="0"/>
              <a:pPr/>
              <a:t>2</a:t>
            </a:fld>
            <a:endParaRPr lang="tr-TR"/>
          </a:p>
        </p:txBody>
      </p:sp>
      <p:pic>
        <p:nvPicPr>
          <p:cNvPr id="5122" name="Picture 2" descr="monotrik bakteriler Kamçı durumuna göre ile ilgili görsel sonucu"/>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1072663" y="923192"/>
            <a:ext cx="9996852" cy="5556739"/>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0297240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
            <a:ext cx="10515600" cy="967154"/>
          </a:xfrm>
        </p:spPr>
        <p:txBody>
          <a:bodyPr>
            <a:normAutofit fontScale="90000"/>
          </a:bodyPr>
          <a:lstStyle/>
          <a:p>
            <a:r>
              <a:rPr lang="tr-TR" dirty="0">
                <a:solidFill>
                  <a:srgbClr val="FF0000"/>
                </a:solidFill>
              </a:rPr>
              <a:t>III. Bölüm : Prokaryotik Organizmalar (III.2.Virüsler)</a:t>
            </a:r>
            <a:endParaRPr lang="tr-TR" dirty="0"/>
          </a:p>
        </p:txBody>
      </p:sp>
      <p:sp>
        <p:nvSpPr>
          <p:cNvPr id="3" name="İçerik Yer Tutucusu 2"/>
          <p:cNvSpPr>
            <a:spLocks noGrp="1"/>
          </p:cNvSpPr>
          <p:nvPr>
            <p:ph idx="1"/>
          </p:nvPr>
        </p:nvSpPr>
        <p:spPr>
          <a:xfrm>
            <a:off x="193431" y="817685"/>
            <a:ext cx="11579469" cy="5903790"/>
          </a:xfrm>
        </p:spPr>
        <p:txBody>
          <a:bodyPr>
            <a:noAutofit/>
          </a:bodyPr>
          <a:lstStyle/>
          <a:p>
            <a:r>
              <a:rPr lang="tr-TR" sz="3600" dirty="0" smtClean="0"/>
              <a:t> </a:t>
            </a:r>
            <a:r>
              <a:rPr lang="tr-TR" sz="3600" dirty="0">
                <a:solidFill>
                  <a:srgbClr val="0070C0"/>
                </a:solidFill>
              </a:rPr>
              <a:t>Virüsleri çok değişik çevresel faktörler etki etmektedir. Bunlar; </a:t>
            </a:r>
            <a:endParaRPr lang="tr-TR" sz="3600" dirty="0" smtClean="0">
              <a:solidFill>
                <a:srgbClr val="0070C0"/>
              </a:solidFill>
            </a:endParaRPr>
          </a:p>
          <a:p>
            <a:r>
              <a:rPr lang="tr-TR" sz="3600" dirty="0" smtClean="0"/>
              <a:t>1</a:t>
            </a:r>
            <a:r>
              <a:rPr lang="tr-TR" sz="3600" dirty="0"/>
              <a:t>. pH </a:t>
            </a:r>
            <a:endParaRPr lang="tr-TR" sz="3600" dirty="0" smtClean="0"/>
          </a:p>
          <a:p>
            <a:r>
              <a:rPr lang="tr-TR" sz="3600" dirty="0" smtClean="0"/>
              <a:t>2</a:t>
            </a:r>
            <a:r>
              <a:rPr lang="tr-TR" sz="3600" dirty="0"/>
              <a:t>. Sıcaklık </a:t>
            </a:r>
            <a:endParaRPr lang="tr-TR" sz="3600" dirty="0" smtClean="0"/>
          </a:p>
          <a:p>
            <a:r>
              <a:rPr lang="tr-TR" sz="3600" dirty="0" smtClean="0"/>
              <a:t>3</a:t>
            </a:r>
            <a:r>
              <a:rPr lang="tr-TR" sz="3600" dirty="0"/>
              <a:t>. Kuruluk- Nem muhtevası </a:t>
            </a:r>
            <a:endParaRPr lang="tr-TR" sz="3600" dirty="0" smtClean="0"/>
          </a:p>
          <a:p>
            <a:r>
              <a:rPr lang="tr-TR" sz="3600" dirty="0" smtClean="0"/>
              <a:t>4</a:t>
            </a:r>
            <a:r>
              <a:rPr lang="tr-TR" sz="3600" dirty="0"/>
              <a:t>. Radyasyon- Güneş ve UV ışınları </a:t>
            </a:r>
            <a:endParaRPr lang="tr-TR" sz="3600" dirty="0" smtClean="0"/>
          </a:p>
          <a:p>
            <a:r>
              <a:rPr lang="tr-TR" sz="3600" dirty="0" smtClean="0"/>
              <a:t>5</a:t>
            </a:r>
            <a:r>
              <a:rPr lang="tr-TR" sz="3600" dirty="0"/>
              <a:t>. Organik bazı maddeler </a:t>
            </a:r>
            <a:endParaRPr lang="tr-TR" sz="3600" dirty="0" smtClean="0"/>
          </a:p>
          <a:p>
            <a:r>
              <a:rPr lang="tr-TR" sz="3600" dirty="0" smtClean="0"/>
              <a:t>6</a:t>
            </a:r>
            <a:r>
              <a:rPr lang="tr-TR" sz="3600" dirty="0"/>
              <a:t>. </a:t>
            </a:r>
            <a:r>
              <a:rPr lang="tr-TR" sz="3600" dirty="0" err="1"/>
              <a:t>Ca</a:t>
            </a:r>
            <a:r>
              <a:rPr lang="tr-TR" sz="3600" dirty="0"/>
              <a:t> ve Mg gibi bazı katyonlar </a:t>
            </a:r>
            <a:endParaRPr lang="tr-TR" sz="3600" dirty="0" smtClean="0"/>
          </a:p>
          <a:p>
            <a:r>
              <a:rPr lang="tr-TR" sz="3600" dirty="0" smtClean="0"/>
              <a:t>7</a:t>
            </a:r>
            <a:r>
              <a:rPr lang="tr-TR" sz="3600" dirty="0"/>
              <a:t>. Kimyasal Ayrıştırıcılar * Formaldehitler * Protein </a:t>
            </a:r>
            <a:r>
              <a:rPr lang="tr-TR" sz="3600" dirty="0" err="1"/>
              <a:t>solventleri</a:t>
            </a:r>
            <a:r>
              <a:rPr lang="tr-TR" sz="3600" dirty="0"/>
              <a:t> * Lipit </a:t>
            </a:r>
            <a:r>
              <a:rPr lang="tr-TR" sz="3600" dirty="0" err="1"/>
              <a:t>Solventleri</a:t>
            </a:r>
            <a:r>
              <a:rPr lang="tr-TR" sz="3600" dirty="0"/>
              <a:t> * Enzimler * Deterjanlar </a:t>
            </a:r>
          </a:p>
        </p:txBody>
      </p:sp>
      <p:sp>
        <p:nvSpPr>
          <p:cNvPr id="4" name="Slayt Numarası Yer Tutucusu 3"/>
          <p:cNvSpPr>
            <a:spLocks noGrp="1"/>
          </p:cNvSpPr>
          <p:nvPr>
            <p:ph type="sldNum" sz="quarter" idx="12"/>
          </p:nvPr>
        </p:nvSpPr>
        <p:spPr/>
        <p:txBody>
          <a:bodyPr/>
          <a:lstStyle/>
          <a:p>
            <a:fld id="{8A0D3184-B9AD-417C-BC06-6F01E61B7F3A}" type="slidenum">
              <a:rPr lang="tr-TR" smtClean="0"/>
              <a:pPr/>
              <a:t>20</a:t>
            </a:fld>
            <a:endParaRPr lang="tr-TR"/>
          </a:p>
        </p:txBody>
      </p:sp>
    </p:spTree>
    <p:extLst>
      <p:ext uri="{BB962C8B-B14F-4D97-AF65-F5344CB8AC3E}">
        <p14:creationId xmlns:p14="http://schemas.microsoft.com/office/powerpoint/2010/main" xmlns="" val="27039224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61547"/>
            <a:ext cx="10515600" cy="844061"/>
          </a:xfrm>
        </p:spPr>
        <p:txBody>
          <a:bodyPr>
            <a:normAutofit fontScale="90000"/>
          </a:bodyPr>
          <a:lstStyle/>
          <a:p>
            <a:r>
              <a:rPr lang="tr-TR" dirty="0">
                <a:solidFill>
                  <a:srgbClr val="FF0000"/>
                </a:solidFill>
              </a:rPr>
              <a:t>III. Bölüm : Prokaryotik Organizmalar (III.2.Virüsler)</a:t>
            </a:r>
            <a:endParaRPr lang="tr-TR" dirty="0"/>
          </a:p>
        </p:txBody>
      </p:sp>
      <p:sp>
        <p:nvSpPr>
          <p:cNvPr id="3" name="İçerik Yer Tutucusu 2"/>
          <p:cNvSpPr>
            <a:spLocks noGrp="1"/>
          </p:cNvSpPr>
          <p:nvPr>
            <p:ph idx="1"/>
          </p:nvPr>
        </p:nvSpPr>
        <p:spPr>
          <a:xfrm>
            <a:off x="284285" y="905608"/>
            <a:ext cx="11623429" cy="5815867"/>
          </a:xfrm>
        </p:spPr>
        <p:txBody>
          <a:bodyPr>
            <a:normAutofit/>
          </a:bodyPr>
          <a:lstStyle/>
          <a:p>
            <a:r>
              <a:rPr lang="tr-TR" sz="3200" dirty="0"/>
              <a:t>Virüsler konakçı oldukları organizmaya göre, Bitki virüsleri, hayvan virüsleri ve insan virüsleri gibi gruplar altında da toplanarak incelenmektedirler. Virüsler ayrıca yaşadıkları ve çoğalabildikleri konak oldukları hücre tipine göre de isimlendirme yapılmaktadır. Örneğin; </a:t>
            </a:r>
            <a:endParaRPr lang="tr-TR" sz="3200" dirty="0" smtClean="0"/>
          </a:p>
          <a:p>
            <a:r>
              <a:rPr lang="tr-TR" sz="3200" dirty="0" smtClean="0"/>
              <a:t>• </a:t>
            </a:r>
            <a:r>
              <a:rPr lang="tr-TR" sz="3200" dirty="0"/>
              <a:t>Deri hücrelerini konak olarak kullanan ve etki eden virüslere </a:t>
            </a:r>
            <a:r>
              <a:rPr lang="tr-TR" sz="3200" dirty="0" err="1"/>
              <a:t>Dermotrop</a:t>
            </a:r>
            <a:r>
              <a:rPr lang="tr-TR" sz="3200" dirty="0"/>
              <a:t>, </a:t>
            </a:r>
            <a:endParaRPr lang="tr-TR" sz="3200" dirty="0" smtClean="0"/>
          </a:p>
          <a:p>
            <a:r>
              <a:rPr lang="tr-TR" sz="3200" dirty="0" smtClean="0"/>
              <a:t>• </a:t>
            </a:r>
            <a:r>
              <a:rPr lang="tr-TR" sz="3200" dirty="0"/>
              <a:t>Sinir hücrelerini konak olarak kullanan ve etki eden virüslere </a:t>
            </a:r>
            <a:r>
              <a:rPr lang="tr-TR" sz="3200" dirty="0" err="1"/>
              <a:t>Nörotrop</a:t>
            </a:r>
            <a:r>
              <a:rPr lang="tr-TR" sz="3200" dirty="0"/>
              <a:t>, </a:t>
            </a:r>
            <a:endParaRPr lang="tr-TR" sz="3200" dirty="0" smtClean="0"/>
          </a:p>
          <a:p>
            <a:r>
              <a:rPr lang="tr-TR" sz="3200" dirty="0" smtClean="0"/>
              <a:t>• </a:t>
            </a:r>
            <a:r>
              <a:rPr lang="tr-TR" sz="3200" dirty="0"/>
              <a:t>Akciğer hücrelerini konak olarak kullanan ve etki eden virüslere </a:t>
            </a:r>
            <a:r>
              <a:rPr lang="tr-TR" sz="3200" dirty="0" err="1"/>
              <a:t>Phömotrop</a:t>
            </a:r>
            <a:r>
              <a:rPr lang="tr-TR" sz="3200" dirty="0"/>
              <a:t>, adı verilmektedir.</a:t>
            </a:r>
          </a:p>
        </p:txBody>
      </p:sp>
      <p:sp>
        <p:nvSpPr>
          <p:cNvPr id="4" name="Slayt Numarası Yer Tutucusu 3"/>
          <p:cNvSpPr>
            <a:spLocks noGrp="1"/>
          </p:cNvSpPr>
          <p:nvPr>
            <p:ph type="sldNum" sz="quarter" idx="12"/>
          </p:nvPr>
        </p:nvSpPr>
        <p:spPr/>
        <p:txBody>
          <a:bodyPr/>
          <a:lstStyle/>
          <a:p>
            <a:fld id="{8A0D3184-B9AD-417C-BC06-6F01E61B7F3A}" type="slidenum">
              <a:rPr lang="tr-TR" smtClean="0"/>
              <a:pPr/>
              <a:t>21</a:t>
            </a:fld>
            <a:endParaRPr lang="tr-TR"/>
          </a:p>
        </p:txBody>
      </p:sp>
    </p:spTree>
    <p:extLst>
      <p:ext uri="{BB962C8B-B14F-4D97-AF65-F5344CB8AC3E}">
        <p14:creationId xmlns:p14="http://schemas.microsoft.com/office/powerpoint/2010/main" xmlns="" val="22554322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
            <a:ext cx="10515600" cy="984737"/>
          </a:xfrm>
        </p:spPr>
        <p:txBody>
          <a:bodyPr>
            <a:normAutofit fontScale="90000"/>
          </a:bodyPr>
          <a:lstStyle/>
          <a:p>
            <a:r>
              <a:rPr lang="tr-TR" dirty="0">
                <a:solidFill>
                  <a:srgbClr val="FF0000"/>
                </a:solidFill>
              </a:rPr>
              <a:t>III. Bölüm : Prokaryotik Organizmalar (III.2.Virüsler)</a:t>
            </a:r>
            <a:endParaRPr lang="tr-TR" dirty="0"/>
          </a:p>
        </p:txBody>
      </p:sp>
      <p:sp>
        <p:nvSpPr>
          <p:cNvPr id="3" name="İçerik Yer Tutucusu 2"/>
          <p:cNvSpPr>
            <a:spLocks noGrp="1"/>
          </p:cNvSpPr>
          <p:nvPr>
            <p:ph idx="1"/>
          </p:nvPr>
        </p:nvSpPr>
        <p:spPr>
          <a:xfrm>
            <a:off x="351692" y="984738"/>
            <a:ext cx="11465170" cy="5618285"/>
          </a:xfrm>
        </p:spPr>
        <p:txBody>
          <a:bodyPr>
            <a:normAutofit lnSpcReduction="10000"/>
          </a:bodyPr>
          <a:lstStyle/>
          <a:p>
            <a:r>
              <a:rPr lang="tr-TR" sz="3200" dirty="0">
                <a:solidFill>
                  <a:srgbClr val="0070C0"/>
                </a:solidFill>
              </a:rPr>
              <a:t>Virüslerin sınıflandırılmasında önem sırasına göre temel olarak kabul edilen </a:t>
            </a:r>
            <a:r>
              <a:rPr lang="tr-TR" sz="3200" dirty="0" smtClean="0">
                <a:solidFill>
                  <a:srgbClr val="0070C0"/>
                </a:solidFill>
              </a:rPr>
              <a:t>özellikleri</a:t>
            </a:r>
            <a:r>
              <a:rPr lang="tr-TR" sz="3200" dirty="0">
                <a:solidFill>
                  <a:srgbClr val="0070C0"/>
                </a:solidFill>
              </a:rPr>
              <a:t>;</a:t>
            </a:r>
            <a:r>
              <a:rPr lang="tr-TR" sz="3200" dirty="0" smtClean="0">
                <a:solidFill>
                  <a:srgbClr val="0070C0"/>
                </a:solidFill>
              </a:rPr>
              <a:t> </a:t>
            </a:r>
          </a:p>
          <a:p>
            <a:pPr marL="0" indent="0">
              <a:buNone/>
            </a:pPr>
            <a:r>
              <a:rPr lang="tr-TR" sz="3200" dirty="0" smtClean="0"/>
              <a:t>• </a:t>
            </a:r>
            <a:r>
              <a:rPr lang="tr-TR" sz="3200" dirty="0"/>
              <a:t>(1) Nükleik asit tipi: RNA veya DNA; tek </a:t>
            </a:r>
            <a:r>
              <a:rPr lang="tr-TR" sz="3200" dirty="0" err="1"/>
              <a:t>iplikçik</a:t>
            </a:r>
            <a:r>
              <a:rPr lang="tr-TR" sz="3200" dirty="0"/>
              <a:t> veya çift </a:t>
            </a:r>
            <a:r>
              <a:rPr lang="tr-TR" sz="3200" dirty="0" err="1"/>
              <a:t>iplikçik</a:t>
            </a:r>
            <a:r>
              <a:rPr lang="tr-TR" sz="3200" dirty="0"/>
              <a:t>. </a:t>
            </a:r>
            <a:endParaRPr lang="tr-TR" sz="3200" dirty="0" smtClean="0"/>
          </a:p>
          <a:p>
            <a:pPr marL="0" indent="0">
              <a:buNone/>
            </a:pPr>
            <a:r>
              <a:rPr lang="tr-TR" sz="3200" dirty="0" smtClean="0"/>
              <a:t>• </a:t>
            </a:r>
            <a:r>
              <a:rPr lang="tr-TR" sz="3200" dirty="0"/>
              <a:t>(2) Büyüklük ve morfoloji, ait olduğu simetri tipi, </a:t>
            </a:r>
            <a:r>
              <a:rPr lang="tr-TR" sz="3200" dirty="0" err="1"/>
              <a:t>kapsomer</a:t>
            </a:r>
            <a:r>
              <a:rPr lang="tr-TR" sz="3200" dirty="0"/>
              <a:t> sayısı ve zarların bulunuşu. </a:t>
            </a:r>
            <a:endParaRPr lang="tr-TR" sz="3200" dirty="0" smtClean="0"/>
          </a:p>
          <a:p>
            <a:pPr marL="0" indent="0">
              <a:buNone/>
            </a:pPr>
            <a:r>
              <a:rPr lang="tr-TR" sz="3200" dirty="0" smtClean="0"/>
              <a:t>• </a:t>
            </a:r>
            <a:r>
              <a:rPr lang="tr-TR" sz="3200" dirty="0"/>
              <a:t>(3) Fiziksel ve kimyasal etkenlere karşı özellikle etere olan duyarlılığı. </a:t>
            </a:r>
            <a:endParaRPr lang="tr-TR" sz="3200" dirty="0" smtClean="0"/>
          </a:p>
          <a:p>
            <a:pPr marL="0" indent="0">
              <a:buNone/>
            </a:pPr>
            <a:r>
              <a:rPr lang="tr-TR" sz="3200" dirty="0" smtClean="0"/>
              <a:t>• </a:t>
            </a:r>
            <a:r>
              <a:rPr lang="tr-TR" sz="3200" dirty="0"/>
              <a:t>(4) Bağışıklık özellikleri. </a:t>
            </a:r>
            <a:endParaRPr lang="tr-TR" sz="3200" dirty="0" smtClean="0"/>
          </a:p>
          <a:p>
            <a:pPr marL="0" indent="0">
              <a:buNone/>
            </a:pPr>
            <a:r>
              <a:rPr lang="tr-TR" sz="3200" dirty="0" smtClean="0"/>
              <a:t>• </a:t>
            </a:r>
            <a:r>
              <a:rPr lang="tr-TR" sz="3200" dirty="0"/>
              <a:t>(5) Doğal taşınma yolları. </a:t>
            </a:r>
            <a:endParaRPr lang="tr-TR" sz="3200" dirty="0" smtClean="0"/>
          </a:p>
          <a:p>
            <a:pPr marL="0" indent="0">
              <a:buNone/>
            </a:pPr>
            <a:r>
              <a:rPr lang="tr-TR" sz="3200" dirty="0" smtClean="0"/>
              <a:t>• (</a:t>
            </a:r>
            <a:r>
              <a:rPr lang="tr-TR" sz="3200" dirty="0"/>
              <a:t>6) Konakçı ve doku hücrelerine </a:t>
            </a:r>
            <a:endParaRPr lang="tr-TR" sz="3200" dirty="0" smtClean="0"/>
          </a:p>
          <a:p>
            <a:pPr marL="0" indent="0">
              <a:buNone/>
            </a:pPr>
            <a:r>
              <a:rPr lang="tr-TR" sz="3200" dirty="0" smtClean="0"/>
              <a:t>• (</a:t>
            </a:r>
            <a:r>
              <a:rPr lang="tr-TR" sz="3200" dirty="0"/>
              <a:t>7) Hastalık etkeni oluşuna göre olarak sıralanabilir.</a:t>
            </a:r>
          </a:p>
        </p:txBody>
      </p:sp>
      <p:sp>
        <p:nvSpPr>
          <p:cNvPr id="4" name="Slayt Numarası Yer Tutucusu 3"/>
          <p:cNvSpPr>
            <a:spLocks noGrp="1"/>
          </p:cNvSpPr>
          <p:nvPr>
            <p:ph type="sldNum" sz="quarter" idx="12"/>
          </p:nvPr>
        </p:nvSpPr>
        <p:spPr/>
        <p:txBody>
          <a:bodyPr/>
          <a:lstStyle/>
          <a:p>
            <a:fld id="{8A0D3184-B9AD-417C-BC06-6F01E61B7F3A}" type="slidenum">
              <a:rPr lang="tr-TR" smtClean="0"/>
              <a:pPr/>
              <a:t>22</a:t>
            </a:fld>
            <a:endParaRPr lang="tr-TR"/>
          </a:p>
        </p:txBody>
      </p:sp>
    </p:spTree>
    <p:extLst>
      <p:ext uri="{BB962C8B-B14F-4D97-AF65-F5344CB8AC3E}">
        <p14:creationId xmlns:p14="http://schemas.microsoft.com/office/powerpoint/2010/main" xmlns="" val="22548673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0338" y="1"/>
            <a:ext cx="12121662" cy="984737"/>
          </a:xfrm>
        </p:spPr>
        <p:txBody>
          <a:bodyPr>
            <a:normAutofit fontScale="90000"/>
          </a:bodyPr>
          <a:lstStyle/>
          <a:p>
            <a:r>
              <a:rPr lang="tr-TR" dirty="0">
                <a:solidFill>
                  <a:srgbClr val="FF0000"/>
                </a:solidFill>
              </a:rPr>
              <a:t>III. Bölüm:Prokaryotik Organizmalar (III.3. </a:t>
            </a:r>
            <a:r>
              <a:rPr lang="tr-TR" dirty="0">
                <a:solidFill>
                  <a:srgbClr val="C00000"/>
                </a:solidFill>
              </a:rPr>
              <a:t>Mavi Yeşil Algler</a:t>
            </a:r>
            <a:r>
              <a:rPr lang="tr-TR" dirty="0">
                <a:solidFill>
                  <a:srgbClr val="FF0000"/>
                </a:solidFill>
              </a:rPr>
              <a:t>)</a:t>
            </a:r>
            <a:endParaRPr lang="tr-TR" dirty="0"/>
          </a:p>
        </p:txBody>
      </p:sp>
      <p:sp>
        <p:nvSpPr>
          <p:cNvPr id="4" name="Slayt Numarası Yer Tutucusu 3"/>
          <p:cNvSpPr>
            <a:spLocks noGrp="1"/>
          </p:cNvSpPr>
          <p:nvPr>
            <p:ph type="sldNum" sz="quarter" idx="12"/>
          </p:nvPr>
        </p:nvSpPr>
        <p:spPr/>
        <p:txBody>
          <a:bodyPr/>
          <a:lstStyle/>
          <a:p>
            <a:fld id="{8A0D3184-B9AD-417C-BC06-6F01E61B7F3A}" type="slidenum">
              <a:rPr lang="tr-TR" smtClean="0"/>
              <a:pPr/>
              <a:t>23</a:t>
            </a:fld>
            <a:endParaRPr lang="tr-TR"/>
          </a:p>
        </p:txBody>
      </p:sp>
      <p:pic>
        <p:nvPicPr>
          <p:cNvPr id="1026" name="Picture 2" descr="mavi yeşil alg ile ilgili görsel sonucu"/>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70338" y="1802423"/>
            <a:ext cx="4659924" cy="4919052"/>
          </a:xfrm>
          <a:prstGeom prst="rect">
            <a:avLst/>
          </a:prstGeom>
          <a:noFill/>
          <a:extLst>
            <a:ext uri="{909E8E84-426E-40DD-AFC4-6F175D3DCCD1}">
              <a14:hiddenFill xmlns:a14="http://schemas.microsoft.com/office/drawing/2010/main" xmlns="">
                <a:solidFill>
                  <a:srgbClr val="FFFFFF"/>
                </a:solidFill>
              </a14:hiddenFill>
            </a:ext>
          </a:extLst>
        </p:spPr>
      </p:pic>
      <p:pic>
        <p:nvPicPr>
          <p:cNvPr id="1030" name="Picture 6" descr="mavi yeşil alg ile ilgili görsel sonucu"/>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730262" y="2186353"/>
            <a:ext cx="6348045" cy="4381501"/>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5300027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1"/>
            <a:ext cx="12098215" cy="826476"/>
          </a:xfrm>
        </p:spPr>
        <p:txBody>
          <a:bodyPr>
            <a:normAutofit fontScale="90000"/>
          </a:bodyPr>
          <a:lstStyle/>
          <a:p>
            <a:r>
              <a:rPr lang="tr-TR" dirty="0">
                <a:solidFill>
                  <a:srgbClr val="FF0000"/>
                </a:solidFill>
              </a:rPr>
              <a:t>III. </a:t>
            </a:r>
            <a:r>
              <a:rPr lang="tr-TR" dirty="0" smtClean="0">
                <a:solidFill>
                  <a:srgbClr val="FF0000"/>
                </a:solidFill>
              </a:rPr>
              <a:t>Bölüm:Prokaryotik </a:t>
            </a:r>
            <a:r>
              <a:rPr lang="tr-TR" dirty="0">
                <a:solidFill>
                  <a:srgbClr val="FF0000"/>
                </a:solidFill>
              </a:rPr>
              <a:t>Organizmalar (</a:t>
            </a:r>
            <a:r>
              <a:rPr lang="tr-TR" dirty="0" smtClean="0">
                <a:solidFill>
                  <a:srgbClr val="FF0000"/>
                </a:solidFill>
              </a:rPr>
              <a:t>III.3. </a:t>
            </a:r>
            <a:r>
              <a:rPr lang="tr-TR" dirty="0" smtClean="0">
                <a:solidFill>
                  <a:srgbClr val="C00000"/>
                </a:solidFill>
              </a:rPr>
              <a:t>Mavi Yeşil Algler</a:t>
            </a:r>
            <a:r>
              <a:rPr lang="tr-TR" dirty="0" smtClean="0">
                <a:solidFill>
                  <a:srgbClr val="FF0000"/>
                </a:solidFill>
              </a:rPr>
              <a:t>)</a:t>
            </a:r>
            <a:endParaRPr lang="tr-TR" dirty="0"/>
          </a:p>
        </p:txBody>
      </p:sp>
      <p:sp>
        <p:nvSpPr>
          <p:cNvPr id="3" name="İçerik Yer Tutucusu 2"/>
          <p:cNvSpPr>
            <a:spLocks noGrp="1"/>
          </p:cNvSpPr>
          <p:nvPr>
            <p:ph idx="1"/>
          </p:nvPr>
        </p:nvSpPr>
        <p:spPr>
          <a:xfrm>
            <a:off x="131885" y="764930"/>
            <a:ext cx="11904783" cy="5653455"/>
          </a:xfrm>
        </p:spPr>
        <p:txBody>
          <a:bodyPr>
            <a:normAutofit fontScale="92500" lnSpcReduction="10000"/>
          </a:bodyPr>
          <a:lstStyle/>
          <a:p>
            <a:r>
              <a:rPr lang="tr-TR" sz="3200" dirty="0"/>
              <a:t>III. 3. </a:t>
            </a:r>
            <a:r>
              <a:rPr lang="tr-TR" sz="3200" dirty="0" smtClean="0"/>
              <a:t>• </a:t>
            </a:r>
            <a:r>
              <a:rPr lang="tr-TR" sz="3200" dirty="0"/>
              <a:t>Mavi-Yeşil algler göstermiş oldukları hücre organizasyonları bakımından </a:t>
            </a:r>
            <a:r>
              <a:rPr lang="tr-TR" sz="3200" dirty="0" err="1"/>
              <a:t>prokaryot</a:t>
            </a:r>
            <a:r>
              <a:rPr lang="tr-TR" sz="3200" dirty="0"/>
              <a:t> hücre özelliği taşımaktadırlar. Belirgin bir hücre çekirdekçiğinin olmaması ve çok basit olan kromatofor yapısındaki pigmentlerin dağılımı ve prokaryotik hücre özellikleri bakımından diğer alglerden ayrılırlar. </a:t>
            </a:r>
            <a:endParaRPr lang="tr-TR" sz="3200" dirty="0" smtClean="0"/>
          </a:p>
          <a:p>
            <a:r>
              <a:rPr lang="tr-TR" sz="3200" dirty="0" smtClean="0"/>
              <a:t>Tatlı </a:t>
            </a:r>
            <a:r>
              <a:rPr lang="tr-TR" sz="3200" dirty="0"/>
              <a:t>sular, deniz suları ve karalarda yayılış gösteren yaklaşık 125 cins ve 2000‘in üzerinde tür, Mavi-Yeşil Alg (</a:t>
            </a:r>
            <a:r>
              <a:rPr lang="tr-TR" sz="3200" dirty="0" err="1"/>
              <a:t>Cyanophyta</a:t>
            </a:r>
            <a:r>
              <a:rPr lang="tr-TR" sz="3200" dirty="0"/>
              <a:t>) bölümü içinde toplanmıştır. Mavi yeşil algleri diğer alglerden farklı kılan en önemli özellik, yapılarının basitliği, nişastalarını kendilerinin sentez etmeleri, </a:t>
            </a:r>
            <a:r>
              <a:rPr lang="tr-TR" sz="3200" dirty="0" smtClean="0"/>
              <a:t>heterocist (</a:t>
            </a:r>
            <a:r>
              <a:rPr lang="tr-TR" dirty="0"/>
              <a:t>Mavi-yeşil alglerde normal hücrelerden daha büyük ve saydam görünüşlü, havanın serbest azotunu fiske edebilen özel hücreler</a:t>
            </a:r>
            <a:r>
              <a:rPr lang="tr-TR" dirty="0" smtClean="0"/>
              <a:t>.)</a:t>
            </a:r>
            <a:r>
              <a:rPr lang="tr-TR" sz="3200" dirty="0" smtClean="0"/>
              <a:t> </a:t>
            </a:r>
            <a:r>
              <a:rPr lang="tr-TR" sz="3200" dirty="0"/>
              <a:t>bir yapıya sahip olmalarıdır. Sahip oldukları pigmentlerle ( klorofil-a, </a:t>
            </a:r>
            <a:r>
              <a:rPr lang="tr-TR" sz="3200" dirty="0" err="1"/>
              <a:t>betakarotin</a:t>
            </a:r>
            <a:r>
              <a:rPr lang="tr-TR" sz="3200" dirty="0"/>
              <a:t>, </a:t>
            </a:r>
            <a:r>
              <a:rPr lang="tr-TR" sz="3200" dirty="0" err="1"/>
              <a:t>flavianin</a:t>
            </a:r>
            <a:r>
              <a:rPr lang="tr-TR" sz="3200" dirty="0"/>
              <a:t>, </a:t>
            </a:r>
            <a:r>
              <a:rPr lang="tr-TR" sz="3200" dirty="0" err="1"/>
              <a:t>Fikosistein</a:t>
            </a:r>
            <a:r>
              <a:rPr lang="tr-TR" sz="3200" dirty="0"/>
              <a:t> ) de karakterize edilirler. Adi ışık mikroskobunda belirgin bir şekilde mavi ve yeşil renkte görülebilirler.</a:t>
            </a:r>
          </a:p>
        </p:txBody>
      </p:sp>
      <p:sp>
        <p:nvSpPr>
          <p:cNvPr id="4" name="Slayt Numarası Yer Tutucusu 3"/>
          <p:cNvSpPr>
            <a:spLocks noGrp="1"/>
          </p:cNvSpPr>
          <p:nvPr>
            <p:ph type="sldNum" sz="quarter" idx="12"/>
          </p:nvPr>
        </p:nvSpPr>
        <p:spPr/>
        <p:txBody>
          <a:bodyPr/>
          <a:lstStyle/>
          <a:p>
            <a:fld id="{8A0D3184-B9AD-417C-BC06-6F01E61B7F3A}" type="slidenum">
              <a:rPr lang="tr-TR" smtClean="0"/>
              <a:pPr/>
              <a:t>24</a:t>
            </a:fld>
            <a:endParaRPr lang="tr-TR"/>
          </a:p>
        </p:txBody>
      </p:sp>
    </p:spTree>
    <p:extLst>
      <p:ext uri="{BB962C8B-B14F-4D97-AF65-F5344CB8AC3E}">
        <p14:creationId xmlns:p14="http://schemas.microsoft.com/office/powerpoint/2010/main" xmlns="" val="8569889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 y="1"/>
            <a:ext cx="12089422" cy="958361"/>
          </a:xfrm>
        </p:spPr>
        <p:txBody>
          <a:bodyPr>
            <a:normAutofit/>
          </a:bodyPr>
          <a:lstStyle/>
          <a:p>
            <a:r>
              <a:rPr lang="tr-TR" sz="3800" dirty="0">
                <a:solidFill>
                  <a:srgbClr val="FF0000"/>
                </a:solidFill>
              </a:rPr>
              <a:t>III. Bölüm:Prokaryotik Organizmalar (III.3. </a:t>
            </a:r>
            <a:r>
              <a:rPr lang="tr-TR" sz="3800" dirty="0">
                <a:solidFill>
                  <a:srgbClr val="C00000"/>
                </a:solidFill>
              </a:rPr>
              <a:t>Mavi Yeşil Algler</a:t>
            </a:r>
            <a:r>
              <a:rPr lang="tr-TR" sz="3800" dirty="0">
                <a:solidFill>
                  <a:srgbClr val="FF0000"/>
                </a:solidFill>
              </a:rPr>
              <a:t>)</a:t>
            </a:r>
            <a:endParaRPr lang="tr-TR" sz="3800" dirty="0"/>
          </a:p>
        </p:txBody>
      </p:sp>
      <p:sp>
        <p:nvSpPr>
          <p:cNvPr id="3" name="İçerik Yer Tutucusu 2"/>
          <p:cNvSpPr>
            <a:spLocks noGrp="1"/>
          </p:cNvSpPr>
          <p:nvPr>
            <p:ph idx="1"/>
          </p:nvPr>
        </p:nvSpPr>
        <p:spPr>
          <a:xfrm>
            <a:off x="1" y="958362"/>
            <a:ext cx="11904783" cy="5600700"/>
          </a:xfrm>
        </p:spPr>
        <p:txBody>
          <a:bodyPr>
            <a:normAutofit/>
          </a:bodyPr>
          <a:lstStyle/>
          <a:p>
            <a:r>
              <a:rPr lang="tr-TR" sz="3200" dirty="0"/>
              <a:t>Mavi yeşil algler, fotosentez yapabilen canlılardandır. Havadaki moleküler azotu fiske etme yeteneğine sahiptirler. Isıya karşı hoşgörüleri oldukça geniştir. Beslenme istekleri çok basittir. Bir çok ekstrem alanlarda öncü organizma olarak yerleşirler. Hem fotosentez, hem de havadaki azotu fiske etme özelliğine sahip olduklarından, yerleştikleri ekstrem alanları, kendilerinden sonra gelen canlı grupları için yaşanabilir hale getirme özelliği gösterirler. </a:t>
            </a:r>
            <a:endParaRPr lang="tr-TR" sz="3200" dirty="0" smtClean="0"/>
          </a:p>
          <a:p>
            <a:r>
              <a:rPr lang="tr-TR" sz="3200" dirty="0" smtClean="0"/>
              <a:t>Zarla </a:t>
            </a:r>
            <a:r>
              <a:rPr lang="tr-TR" sz="3200" dirty="0"/>
              <a:t>çevrili organelleri ve zarla çevrili çekirdekleri yoktur. </a:t>
            </a:r>
            <a:endParaRPr lang="tr-TR" sz="3200" dirty="0" smtClean="0"/>
          </a:p>
          <a:p>
            <a:pPr marL="0" indent="0">
              <a:buNone/>
            </a:pPr>
            <a:r>
              <a:rPr lang="tr-TR" sz="3200" dirty="0" smtClean="0"/>
              <a:t>• </a:t>
            </a:r>
            <a:r>
              <a:rPr lang="tr-TR" sz="3200" dirty="0"/>
              <a:t>Sitoplâzmalarında hem yeşil rengi veren klorofil, hem de mavi renk veren bir renk maddesi vardır. Klorofilleri olduğu için fotosentez yapabilirler. Sporla çoğalırlar. Eşeyli ve eşeysiz çoğalır.</a:t>
            </a:r>
          </a:p>
        </p:txBody>
      </p:sp>
      <p:sp>
        <p:nvSpPr>
          <p:cNvPr id="4" name="Slayt Numarası Yer Tutucusu 3"/>
          <p:cNvSpPr>
            <a:spLocks noGrp="1"/>
          </p:cNvSpPr>
          <p:nvPr>
            <p:ph type="sldNum" sz="quarter" idx="12"/>
          </p:nvPr>
        </p:nvSpPr>
        <p:spPr/>
        <p:txBody>
          <a:bodyPr/>
          <a:lstStyle/>
          <a:p>
            <a:fld id="{8A0D3184-B9AD-417C-BC06-6F01E61B7F3A}" type="slidenum">
              <a:rPr lang="tr-TR" smtClean="0"/>
              <a:pPr/>
              <a:t>25</a:t>
            </a:fld>
            <a:endParaRPr lang="tr-TR"/>
          </a:p>
        </p:txBody>
      </p:sp>
    </p:spTree>
    <p:extLst>
      <p:ext uri="{BB962C8B-B14F-4D97-AF65-F5344CB8AC3E}">
        <p14:creationId xmlns:p14="http://schemas.microsoft.com/office/powerpoint/2010/main" xmlns="" val="16154552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0338" y="1"/>
            <a:ext cx="11931162" cy="826476"/>
          </a:xfrm>
        </p:spPr>
        <p:txBody>
          <a:bodyPr>
            <a:noAutofit/>
          </a:bodyPr>
          <a:lstStyle/>
          <a:p>
            <a:r>
              <a:rPr lang="tr-TR" sz="4000" dirty="0">
                <a:solidFill>
                  <a:srgbClr val="C00000"/>
                </a:solidFill>
              </a:rPr>
              <a:t>IV Bölüm: Ökaryotik Organizmalar IV.1. (PROTOZOALAR) </a:t>
            </a:r>
            <a:endParaRPr lang="tr-TR" sz="3900" dirty="0"/>
          </a:p>
        </p:txBody>
      </p:sp>
      <p:sp>
        <p:nvSpPr>
          <p:cNvPr id="4" name="Slayt Numarası Yer Tutucusu 3"/>
          <p:cNvSpPr>
            <a:spLocks noGrp="1"/>
          </p:cNvSpPr>
          <p:nvPr>
            <p:ph type="sldNum" sz="quarter" idx="12"/>
          </p:nvPr>
        </p:nvSpPr>
        <p:spPr/>
        <p:txBody>
          <a:bodyPr/>
          <a:lstStyle/>
          <a:p>
            <a:fld id="{8A0D3184-B9AD-417C-BC06-6F01E61B7F3A}" type="slidenum">
              <a:rPr lang="tr-TR" smtClean="0"/>
              <a:pPr/>
              <a:t>26</a:t>
            </a:fld>
            <a:endParaRPr lang="tr-TR"/>
          </a:p>
        </p:txBody>
      </p:sp>
      <p:pic>
        <p:nvPicPr>
          <p:cNvPr id="2050" name="Picture 2" descr="Protozoa ile ilgili görsel sonucu"/>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237392" y="827088"/>
            <a:ext cx="10972799" cy="6030912"/>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1059203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2"/>
            <a:ext cx="11353800" cy="650630"/>
          </a:xfrm>
        </p:spPr>
        <p:txBody>
          <a:bodyPr>
            <a:noAutofit/>
          </a:bodyPr>
          <a:lstStyle/>
          <a:p>
            <a:pPr algn="ctr"/>
            <a:r>
              <a:rPr lang="tr-TR" sz="3600" dirty="0" smtClean="0">
                <a:solidFill>
                  <a:srgbClr val="C00000"/>
                </a:solidFill>
              </a:rPr>
              <a:t>IV </a:t>
            </a:r>
            <a:r>
              <a:rPr lang="tr-TR" sz="3600" dirty="0">
                <a:solidFill>
                  <a:srgbClr val="C00000"/>
                </a:solidFill>
              </a:rPr>
              <a:t>Bölüm: Ökaryotik Organizmalar IV.1. </a:t>
            </a:r>
            <a:r>
              <a:rPr lang="tr-TR" sz="3600" dirty="0" smtClean="0">
                <a:solidFill>
                  <a:srgbClr val="C00000"/>
                </a:solidFill>
              </a:rPr>
              <a:t>(PROTOZOALAR) </a:t>
            </a:r>
            <a:endParaRPr lang="tr-TR" sz="3600" dirty="0">
              <a:solidFill>
                <a:srgbClr val="C00000"/>
              </a:solidFill>
            </a:endParaRPr>
          </a:p>
        </p:txBody>
      </p:sp>
      <p:sp>
        <p:nvSpPr>
          <p:cNvPr id="3" name="İçerik Yer Tutucusu 2"/>
          <p:cNvSpPr>
            <a:spLocks noGrp="1"/>
          </p:cNvSpPr>
          <p:nvPr>
            <p:ph idx="1"/>
          </p:nvPr>
        </p:nvSpPr>
        <p:spPr>
          <a:xfrm>
            <a:off x="131885" y="835269"/>
            <a:ext cx="11860823" cy="5886206"/>
          </a:xfrm>
        </p:spPr>
        <p:txBody>
          <a:bodyPr/>
          <a:lstStyle/>
          <a:p>
            <a:pPr marL="0" indent="0" algn="just">
              <a:buNone/>
            </a:pPr>
            <a:r>
              <a:rPr lang="tr-TR" dirty="0" smtClean="0"/>
              <a:t>• </a:t>
            </a:r>
            <a:r>
              <a:rPr lang="tr-TR" sz="3600" dirty="0"/>
              <a:t>Ökaryotik organizmaları protozoa, mantarlar ve algler oluşturmaktadır. Çekirdeklerinde çekirdek zarı ve diğer bazı organellere sahip olduklarından ötürü bu grup altında toplanmışlardır</a:t>
            </a:r>
            <a:r>
              <a:rPr lang="tr-TR" sz="3600" dirty="0" smtClean="0"/>
              <a:t>.</a:t>
            </a:r>
          </a:p>
          <a:p>
            <a:pPr marL="0" indent="0" algn="just">
              <a:buNone/>
            </a:pPr>
            <a:r>
              <a:rPr lang="tr-TR" sz="3600" dirty="0">
                <a:solidFill>
                  <a:srgbClr val="0070C0"/>
                </a:solidFill>
              </a:rPr>
              <a:t>IV.1. PROTOZOALAR </a:t>
            </a:r>
            <a:r>
              <a:rPr lang="tr-TR" sz="3600" dirty="0" smtClean="0"/>
              <a:t>Genel Özellikleri:  </a:t>
            </a:r>
            <a:r>
              <a:rPr lang="tr-TR" sz="3600" dirty="0"/>
              <a:t>Protozoa, Latince kökenli olan </a:t>
            </a:r>
            <a:r>
              <a:rPr lang="tr-TR" sz="3600" dirty="0" err="1"/>
              <a:t>protos</a:t>
            </a:r>
            <a:r>
              <a:rPr lang="tr-TR" sz="3600" dirty="0"/>
              <a:t>= birinci, ilk ve </a:t>
            </a:r>
            <a:r>
              <a:rPr lang="tr-TR" sz="3600" dirty="0" err="1"/>
              <a:t>zoon</a:t>
            </a:r>
            <a:r>
              <a:rPr lang="tr-TR" sz="3600" dirty="0"/>
              <a:t>= hayvan anlamı olan ilk hayvan, </a:t>
            </a:r>
            <a:r>
              <a:rPr lang="tr-TR" sz="3600" dirty="0" smtClean="0"/>
              <a:t>1</a:t>
            </a:r>
            <a:r>
              <a:rPr lang="tr-TR" sz="3600" dirty="0"/>
              <a:t>. Hayvan manasında olup, ilk başlarda hayvanların en küçük birimi kabul edildikleri için bu isim verilmiştir. Hayvanlar gibi beslenen ve hareket eden mikroskobik organizmaları içerirler. Bitkiler gibi </a:t>
            </a:r>
            <a:r>
              <a:rPr lang="tr-TR" sz="3600" dirty="0" err="1"/>
              <a:t>ototrofik</a:t>
            </a:r>
            <a:r>
              <a:rPr lang="tr-TR" sz="3600" dirty="0"/>
              <a:t> olarak da beslenen üyeleri mevcuttur. </a:t>
            </a:r>
          </a:p>
        </p:txBody>
      </p:sp>
      <p:sp>
        <p:nvSpPr>
          <p:cNvPr id="4" name="Slayt Numarası Yer Tutucusu 3"/>
          <p:cNvSpPr>
            <a:spLocks noGrp="1"/>
          </p:cNvSpPr>
          <p:nvPr>
            <p:ph type="sldNum" sz="quarter" idx="12"/>
          </p:nvPr>
        </p:nvSpPr>
        <p:spPr/>
        <p:txBody>
          <a:bodyPr/>
          <a:lstStyle/>
          <a:p>
            <a:fld id="{8A0D3184-B9AD-417C-BC06-6F01E61B7F3A}" type="slidenum">
              <a:rPr lang="tr-TR" smtClean="0"/>
              <a:pPr/>
              <a:t>27</a:t>
            </a:fld>
            <a:endParaRPr lang="tr-TR"/>
          </a:p>
        </p:txBody>
      </p:sp>
    </p:spTree>
    <p:extLst>
      <p:ext uri="{BB962C8B-B14F-4D97-AF65-F5344CB8AC3E}">
        <p14:creationId xmlns:p14="http://schemas.microsoft.com/office/powerpoint/2010/main" xmlns="" val="36436571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72562" y="1"/>
            <a:ext cx="11852030" cy="677007"/>
          </a:xfrm>
        </p:spPr>
        <p:txBody>
          <a:bodyPr>
            <a:normAutofit/>
          </a:bodyPr>
          <a:lstStyle/>
          <a:p>
            <a:r>
              <a:rPr lang="tr-TR" sz="4000" dirty="0">
                <a:solidFill>
                  <a:srgbClr val="C00000"/>
                </a:solidFill>
              </a:rPr>
              <a:t>IV Bölüm: Ökaryotik Organizmalar IV.1. (PROTOZOALAR) </a:t>
            </a:r>
            <a:endParaRPr lang="tr-TR" sz="4000" dirty="0"/>
          </a:p>
        </p:txBody>
      </p:sp>
      <p:sp>
        <p:nvSpPr>
          <p:cNvPr id="3" name="İçerik Yer Tutucusu 2"/>
          <p:cNvSpPr>
            <a:spLocks noGrp="1"/>
          </p:cNvSpPr>
          <p:nvPr>
            <p:ph idx="1"/>
          </p:nvPr>
        </p:nvSpPr>
        <p:spPr>
          <a:xfrm>
            <a:off x="492369" y="677008"/>
            <a:ext cx="10861431" cy="5499955"/>
          </a:xfrm>
        </p:spPr>
        <p:txBody>
          <a:bodyPr>
            <a:normAutofit/>
          </a:bodyPr>
          <a:lstStyle/>
          <a:p>
            <a:pPr algn="just"/>
            <a:r>
              <a:rPr lang="tr-TR" sz="3200" dirty="0"/>
              <a:t>Protozoa yapısal olarak çoğunlukla tek hücreli, işlevsel olarak çok hücreli organizmaya benzerler. Çünkü protozoa'da hücrenin kendisi bir organizmadır. Bazı türleri çok basit, bazı türleri ise çok karmaşık bir yapı gösterirler. Dünyada 30.000 den fazla tek hücreli protozoa türü bilinmektedir. Çoğunlukla sulu ortamda (Tatlı ve Tuzlu sularda), nemli topraklarda bir kısmı da diğer canlılarda parazit olarak bulunurlar. Kuru yerlerde protozoonların kistlerine rastlanılır. Kistler kuş, böcek gibi hayvanlar ve rüzgârla çevreye yayılırlar. Hepsi mikroskobik olmakla beraber büyüklükleri çok farklılık gösterir. Ender olarak Örneğin, Sporozoa‘da Porospoar gigentea türünde olduğu gibi, 15–16 mm boyunda olan türlere de rastlanmaktadır.</a:t>
            </a:r>
          </a:p>
        </p:txBody>
      </p:sp>
      <p:sp>
        <p:nvSpPr>
          <p:cNvPr id="4" name="Slayt Numarası Yer Tutucusu 3"/>
          <p:cNvSpPr>
            <a:spLocks noGrp="1"/>
          </p:cNvSpPr>
          <p:nvPr>
            <p:ph type="sldNum" sz="quarter" idx="12"/>
          </p:nvPr>
        </p:nvSpPr>
        <p:spPr/>
        <p:txBody>
          <a:bodyPr/>
          <a:lstStyle/>
          <a:p>
            <a:fld id="{8A0D3184-B9AD-417C-BC06-6F01E61B7F3A}" type="slidenum">
              <a:rPr lang="tr-TR" smtClean="0"/>
              <a:pPr/>
              <a:t>28</a:t>
            </a:fld>
            <a:endParaRPr lang="tr-TR"/>
          </a:p>
        </p:txBody>
      </p:sp>
    </p:spTree>
    <p:extLst>
      <p:ext uri="{BB962C8B-B14F-4D97-AF65-F5344CB8AC3E}">
        <p14:creationId xmlns:p14="http://schemas.microsoft.com/office/powerpoint/2010/main" xmlns="" val="21427330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9131" y="1"/>
            <a:ext cx="12001499" cy="1046284"/>
          </a:xfrm>
        </p:spPr>
        <p:txBody>
          <a:bodyPr>
            <a:normAutofit fontScale="90000"/>
          </a:bodyPr>
          <a:lstStyle/>
          <a:p>
            <a:r>
              <a:rPr lang="tr-TR" dirty="0">
                <a:solidFill>
                  <a:srgbClr val="C00000"/>
                </a:solidFill>
              </a:rPr>
              <a:t>IV Bölüm: Ökaryotik Organizmalar IV.1. (PROTOZOALAR) </a:t>
            </a:r>
            <a:endParaRPr lang="tr-TR" dirty="0"/>
          </a:p>
        </p:txBody>
      </p:sp>
      <p:sp>
        <p:nvSpPr>
          <p:cNvPr id="3" name="İçerik Yer Tutucusu 2"/>
          <p:cNvSpPr>
            <a:spLocks noGrp="1"/>
          </p:cNvSpPr>
          <p:nvPr>
            <p:ph idx="1"/>
          </p:nvPr>
        </p:nvSpPr>
        <p:spPr>
          <a:xfrm>
            <a:off x="140677" y="896814"/>
            <a:ext cx="11781691" cy="5961186"/>
          </a:xfrm>
        </p:spPr>
        <p:txBody>
          <a:bodyPr>
            <a:noAutofit/>
          </a:bodyPr>
          <a:lstStyle/>
          <a:p>
            <a:pPr algn="just"/>
            <a:r>
              <a:rPr lang="tr-TR" sz="3200" dirty="0"/>
              <a:t>Sitoplâzmaları hücrenin her yerinde aynı yoğunlukta olabilir veya dışta </a:t>
            </a:r>
            <a:r>
              <a:rPr lang="tr-TR" sz="3200" dirty="0" err="1"/>
              <a:t>granülsüz</a:t>
            </a:r>
            <a:r>
              <a:rPr lang="tr-TR" sz="3200" dirty="0"/>
              <a:t> ve şeffaf </a:t>
            </a:r>
            <a:r>
              <a:rPr lang="tr-TR" sz="3200" dirty="0" err="1"/>
              <a:t>ektoplazma</a:t>
            </a:r>
            <a:r>
              <a:rPr lang="tr-TR" sz="3200" dirty="0"/>
              <a:t> ile içte granüllü </a:t>
            </a:r>
            <a:r>
              <a:rPr lang="tr-TR" sz="3200" dirty="0" err="1"/>
              <a:t>endoplazma</a:t>
            </a:r>
            <a:r>
              <a:rPr lang="tr-TR" sz="3200" dirty="0"/>
              <a:t> kısımları bulunabilir. Pek çok protozoa tek bir </a:t>
            </a:r>
            <a:r>
              <a:rPr lang="tr-TR" sz="3200" dirty="0" err="1"/>
              <a:t>nükleus</a:t>
            </a:r>
            <a:r>
              <a:rPr lang="tr-TR" sz="3200" dirty="0"/>
              <a:t> taşımasına rağmen, bazıları birden fazla taşır</a:t>
            </a:r>
            <a:r>
              <a:rPr lang="tr-TR" sz="3200" dirty="0" smtClean="0"/>
              <a:t>.</a:t>
            </a:r>
          </a:p>
          <a:p>
            <a:pPr algn="just"/>
            <a:r>
              <a:rPr lang="tr-TR" sz="3200" dirty="0" err="1"/>
              <a:t>Protozoa'nın</a:t>
            </a:r>
            <a:r>
              <a:rPr lang="tr-TR" sz="3200" dirty="0"/>
              <a:t> sınıflandırılması, vücut içi organelleri ve hareket </a:t>
            </a:r>
            <a:r>
              <a:rPr lang="tr-TR" sz="3200" dirty="0" err="1"/>
              <a:t>organellerine</a:t>
            </a:r>
            <a:r>
              <a:rPr lang="tr-TR" sz="3200" dirty="0"/>
              <a:t> göre yapılır. Hemen hemen tüm Protozoa üyeleri hücre duvarına sahip değillerdir, aerobik solunum yaparlar ve su olan her yerde bulunabilirler. </a:t>
            </a:r>
          </a:p>
          <a:p>
            <a:pPr algn="just"/>
            <a:r>
              <a:rPr lang="tr-TR" sz="3200" dirty="0"/>
              <a:t> Kloroplast içeren türler, </a:t>
            </a:r>
            <a:r>
              <a:rPr lang="tr-TR" sz="3200" dirty="0" err="1"/>
              <a:t>fotoototrof</a:t>
            </a:r>
            <a:r>
              <a:rPr lang="tr-TR" sz="3200" dirty="0"/>
              <a:t> özellik gösterir. Bazıları ise kloroplast içermelerine rağmen organik besinlerle de beslenirler (</a:t>
            </a:r>
            <a:r>
              <a:rPr lang="tr-TR" sz="3200" dirty="0" err="1"/>
              <a:t>Miksotrof</a:t>
            </a:r>
            <a:r>
              <a:rPr lang="tr-TR" sz="3200" dirty="0"/>
              <a:t>). </a:t>
            </a:r>
            <a:r>
              <a:rPr lang="tr-TR" sz="3200" dirty="0" err="1"/>
              <a:t>Euglena</a:t>
            </a:r>
            <a:r>
              <a:rPr lang="tr-TR" sz="3200" dirty="0"/>
              <a:t> sp. buna en güzel örnektir. Tatlı sularda yaşayan bir hücrelilerde, </a:t>
            </a:r>
            <a:r>
              <a:rPr lang="tr-TR" sz="3200" dirty="0" err="1"/>
              <a:t>Kontraktil</a:t>
            </a:r>
            <a:r>
              <a:rPr lang="tr-TR" sz="3200" dirty="0"/>
              <a:t> </a:t>
            </a:r>
            <a:r>
              <a:rPr lang="tr-TR" sz="3200" dirty="0" err="1"/>
              <a:t>Vakuol</a:t>
            </a:r>
            <a:r>
              <a:rPr lang="tr-TR" sz="3200" dirty="0"/>
              <a:t> adı verilen boşaltım organeli bulunur.</a:t>
            </a:r>
          </a:p>
        </p:txBody>
      </p:sp>
      <p:sp>
        <p:nvSpPr>
          <p:cNvPr id="4" name="Slayt Numarası Yer Tutucusu 3"/>
          <p:cNvSpPr>
            <a:spLocks noGrp="1"/>
          </p:cNvSpPr>
          <p:nvPr>
            <p:ph type="sldNum" sz="quarter" idx="12"/>
          </p:nvPr>
        </p:nvSpPr>
        <p:spPr/>
        <p:txBody>
          <a:bodyPr/>
          <a:lstStyle/>
          <a:p>
            <a:fld id="{8A0D3184-B9AD-417C-BC06-6F01E61B7F3A}" type="slidenum">
              <a:rPr lang="tr-TR" smtClean="0"/>
              <a:pPr/>
              <a:t>29</a:t>
            </a:fld>
            <a:endParaRPr lang="tr-TR"/>
          </a:p>
        </p:txBody>
      </p:sp>
    </p:spTree>
    <p:extLst>
      <p:ext uri="{BB962C8B-B14F-4D97-AF65-F5344CB8AC3E}">
        <p14:creationId xmlns:p14="http://schemas.microsoft.com/office/powerpoint/2010/main" xmlns="" val="10408278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60485" y="1"/>
            <a:ext cx="11605845" cy="782514"/>
          </a:xfrm>
        </p:spPr>
        <p:txBody>
          <a:bodyPr>
            <a:normAutofit fontScale="90000"/>
          </a:bodyPr>
          <a:lstStyle/>
          <a:p>
            <a:r>
              <a:rPr lang="tr-TR" dirty="0" smtClean="0">
                <a:solidFill>
                  <a:srgbClr val="FF0000"/>
                </a:solidFill>
              </a:rPr>
              <a:t/>
            </a:r>
            <a:br>
              <a:rPr lang="tr-TR" dirty="0" smtClean="0">
                <a:solidFill>
                  <a:srgbClr val="FF0000"/>
                </a:solidFill>
              </a:rPr>
            </a:br>
            <a:r>
              <a:rPr lang="tr-TR" dirty="0" smtClean="0">
                <a:solidFill>
                  <a:srgbClr val="FF0000"/>
                </a:solidFill>
              </a:rPr>
              <a:t>III</a:t>
            </a:r>
            <a:r>
              <a:rPr lang="tr-TR" dirty="0">
                <a:solidFill>
                  <a:srgbClr val="FF0000"/>
                </a:solidFill>
              </a:rPr>
              <a:t>. Bölüm : Prokaryotik </a:t>
            </a:r>
            <a:r>
              <a:rPr lang="tr-TR" dirty="0" smtClean="0">
                <a:solidFill>
                  <a:srgbClr val="FF0000"/>
                </a:solidFill>
              </a:rPr>
              <a:t>Organizmalar (III.1</a:t>
            </a:r>
            <a:r>
              <a:rPr lang="tr-TR" dirty="0">
                <a:solidFill>
                  <a:srgbClr val="FF0000"/>
                </a:solidFill>
              </a:rPr>
              <a:t>. </a:t>
            </a:r>
            <a:r>
              <a:rPr lang="tr-TR" dirty="0" smtClean="0">
                <a:solidFill>
                  <a:srgbClr val="FF0000"/>
                </a:solidFill>
              </a:rPr>
              <a:t>Bakteriler) </a:t>
            </a:r>
            <a:r>
              <a:rPr lang="tr-TR" dirty="0">
                <a:solidFill>
                  <a:srgbClr val="FF0000"/>
                </a:solidFill>
              </a:rPr>
              <a:t/>
            </a:r>
            <a:br>
              <a:rPr lang="tr-TR" dirty="0">
                <a:solidFill>
                  <a:srgbClr val="FF0000"/>
                </a:solidFill>
              </a:rPr>
            </a:br>
            <a:r>
              <a:rPr lang="tr-TR" dirty="0" smtClean="0">
                <a:solidFill>
                  <a:srgbClr val="FF0000"/>
                </a:solidFill>
              </a:rPr>
              <a:t> </a:t>
            </a:r>
            <a:endParaRPr lang="tr-TR" dirty="0"/>
          </a:p>
        </p:txBody>
      </p:sp>
      <p:sp>
        <p:nvSpPr>
          <p:cNvPr id="3" name="İçerik Yer Tutucusu 2"/>
          <p:cNvSpPr>
            <a:spLocks noGrp="1"/>
          </p:cNvSpPr>
          <p:nvPr>
            <p:ph idx="1"/>
          </p:nvPr>
        </p:nvSpPr>
        <p:spPr>
          <a:xfrm>
            <a:off x="70339" y="879231"/>
            <a:ext cx="11834446" cy="5297732"/>
          </a:xfrm>
        </p:spPr>
        <p:txBody>
          <a:bodyPr/>
          <a:lstStyle/>
          <a:p>
            <a:pPr marL="0" indent="0">
              <a:buNone/>
            </a:pPr>
            <a:r>
              <a:rPr lang="tr-TR" dirty="0" smtClean="0"/>
              <a:t> </a:t>
            </a:r>
            <a:r>
              <a:rPr lang="tr-TR" sz="4800" dirty="0" smtClean="0">
                <a:solidFill>
                  <a:srgbClr val="0070C0"/>
                </a:solidFill>
              </a:rPr>
              <a:t>III.1.1. Bakterilerin Morfolojileri (şekilleri) </a:t>
            </a:r>
          </a:p>
          <a:p>
            <a:pPr marL="0" indent="0">
              <a:buNone/>
            </a:pPr>
            <a:r>
              <a:rPr lang="tr-TR" dirty="0" smtClean="0"/>
              <a:t> </a:t>
            </a:r>
            <a:r>
              <a:rPr lang="tr-TR" sz="4000" dirty="0" smtClean="0"/>
              <a:t>Bakterilerin mikroskop yardımıyla yapılan incelenmelerinde, çoğunlukla tek hücre yapısına sahip oldukları görülür. Büyüklükleri mikron mertebesindedir.  ( 1 mikron =1/1000 mm ) Bakterilerin büyüklükleri türden türe ve türlerin ortam içindeki durumlarına göre de değişir. Genel olarak boyları 0.2-20 mikron, enleri 0.2-1 mikron arasında değişir.</a:t>
            </a:r>
          </a:p>
          <a:p>
            <a:pPr marL="0" indent="0">
              <a:buNone/>
            </a:pPr>
            <a:endParaRPr lang="tr-TR" sz="4000" dirty="0"/>
          </a:p>
        </p:txBody>
      </p:sp>
      <p:sp>
        <p:nvSpPr>
          <p:cNvPr id="4" name="Slayt Numarası Yer Tutucusu 3"/>
          <p:cNvSpPr>
            <a:spLocks noGrp="1"/>
          </p:cNvSpPr>
          <p:nvPr>
            <p:ph type="sldNum" sz="quarter" idx="12"/>
          </p:nvPr>
        </p:nvSpPr>
        <p:spPr/>
        <p:txBody>
          <a:bodyPr/>
          <a:lstStyle/>
          <a:p>
            <a:fld id="{8A0D3184-B9AD-417C-BC06-6F01E61B7F3A}" type="slidenum">
              <a:rPr lang="tr-TR" smtClean="0"/>
              <a:pPr/>
              <a:t>3</a:t>
            </a:fld>
            <a:endParaRPr lang="tr-TR"/>
          </a:p>
        </p:txBody>
      </p:sp>
    </p:spTree>
    <p:extLst>
      <p:ext uri="{BB962C8B-B14F-4D97-AF65-F5344CB8AC3E}">
        <p14:creationId xmlns:p14="http://schemas.microsoft.com/office/powerpoint/2010/main" xmlns="" val="35803212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4301" y="1"/>
            <a:ext cx="11975122" cy="1072661"/>
          </a:xfrm>
        </p:spPr>
        <p:txBody>
          <a:bodyPr>
            <a:normAutofit fontScale="90000"/>
          </a:bodyPr>
          <a:lstStyle/>
          <a:p>
            <a:pPr algn="ctr"/>
            <a:r>
              <a:rPr lang="tr-TR" dirty="0">
                <a:solidFill>
                  <a:srgbClr val="C00000"/>
                </a:solidFill>
              </a:rPr>
              <a:t>IV Bölüm: Ökaryotik Organizmalar IV.1. (PROTOZOALAR) </a:t>
            </a:r>
            <a:endParaRPr lang="tr-TR" dirty="0"/>
          </a:p>
        </p:txBody>
      </p:sp>
      <p:sp>
        <p:nvSpPr>
          <p:cNvPr id="3" name="İçerik Yer Tutucusu 2"/>
          <p:cNvSpPr>
            <a:spLocks noGrp="1"/>
          </p:cNvSpPr>
          <p:nvPr>
            <p:ph idx="1"/>
          </p:nvPr>
        </p:nvSpPr>
        <p:spPr>
          <a:xfrm>
            <a:off x="114301" y="817684"/>
            <a:ext cx="11834445" cy="5767753"/>
          </a:xfrm>
        </p:spPr>
        <p:txBody>
          <a:bodyPr/>
          <a:lstStyle/>
          <a:p>
            <a:r>
              <a:rPr lang="tr-TR" dirty="0">
                <a:solidFill>
                  <a:srgbClr val="0070C0"/>
                </a:solidFill>
              </a:rPr>
              <a:t>IV.1.2. Sınıflandırılmaları </a:t>
            </a:r>
            <a:endParaRPr lang="tr-TR" dirty="0" smtClean="0">
              <a:solidFill>
                <a:srgbClr val="0070C0"/>
              </a:solidFill>
            </a:endParaRPr>
          </a:p>
          <a:p>
            <a:r>
              <a:rPr lang="tr-TR" dirty="0" smtClean="0"/>
              <a:t>• </a:t>
            </a:r>
            <a:r>
              <a:rPr lang="tr-TR" dirty="0"/>
              <a:t>Protozoa üyeleri 4 Şube (</a:t>
            </a:r>
            <a:r>
              <a:rPr lang="tr-TR" dirty="0" err="1"/>
              <a:t>Phylum</a:t>
            </a:r>
            <a:r>
              <a:rPr lang="tr-TR" dirty="0"/>
              <a:t>) içerisinde incelenir. </a:t>
            </a:r>
            <a:endParaRPr lang="tr-TR" dirty="0" smtClean="0"/>
          </a:p>
          <a:p>
            <a:r>
              <a:rPr lang="tr-TR" dirty="0" smtClean="0"/>
              <a:t>1</a:t>
            </a:r>
            <a:r>
              <a:rPr lang="tr-TR" dirty="0"/>
              <a:t>. şube: </a:t>
            </a:r>
            <a:r>
              <a:rPr lang="tr-TR" dirty="0" err="1"/>
              <a:t>Sarcomastigophora</a:t>
            </a:r>
            <a:r>
              <a:rPr lang="tr-TR" dirty="0"/>
              <a:t> </a:t>
            </a:r>
            <a:endParaRPr lang="tr-TR" dirty="0" smtClean="0"/>
          </a:p>
          <a:p>
            <a:r>
              <a:rPr lang="tr-TR" dirty="0" smtClean="0"/>
              <a:t>2</a:t>
            </a:r>
            <a:r>
              <a:rPr lang="tr-TR" dirty="0"/>
              <a:t>. şube: </a:t>
            </a:r>
            <a:r>
              <a:rPr lang="tr-TR" dirty="0" err="1"/>
              <a:t>Apicomplexa</a:t>
            </a:r>
            <a:r>
              <a:rPr lang="tr-TR" dirty="0"/>
              <a:t> </a:t>
            </a:r>
            <a:endParaRPr lang="tr-TR" dirty="0" smtClean="0"/>
          </a:p>
          <a:p>
            <a:r>
              <a:rPr lang="tr-TR" dirty="0" smtClean="0"/>
              <a:t>3 </a:t>
            </a:r>
            <a:r>
              <a:rPr lang="tr-TR" dirty="0"/>
              <a:t>şube: </a:t>
            </a:r>
            <a:r>
              <a:rPr lang="tr-TR" dirty="0" err="1"/>
              <a:t>Microspora</a:t>
            </a:r>
            <a:r>
              <a:rPr lang="tr-TR" dirty="0"/>
              <a:t> </a:t>
            </a:r>
            <a:endParaRPr lang="tr-TR" dirty="0" smtClean="0"/>
          </a:p>
          <a:p>
            <a:r>
              <a:rPr lang="tr-TR" dirty="0" smtClean="0"/>
              <a:t>4</a:t>
            </a:r>
            <a:r>
              <a:rPr lang="tr-TR" dirty="0"/>
              <a:t>. şube: </a:t>
            </a:r>
            <a:r>
              <a:rPr lang="tr-TR" dirty="0" err="1"/>
              <a:t>Ciliophora</a:t>
            </a:r>
            <a:r>
              <a:rPr lang="tr-TR" dirty="0"/>
              <a:t> </a:t>
            </a:r>
            <a:endParaRPr lang="tr-TR" dirty="0" smtClean="0"/>
          </a:p>
          <a:p>
            <a:pPr marL="0" indent="0">
              <a:buNone/>
            </a:pPr>
            <a:r>
              <a:rPr lang="tr-TR" dirty="0">
                <a:solidFill>
                  <a:srgbClr val="0070C0"/>
                </a:solidFill>
              </a:rPr>
              <a:t>şube 1:</a:t>
            </a:r>
            <a:r>
              <a:rPr lang="tr-TR" dirty="0"/>
              <a:t> </a:t>
            </a:r>
            <a:r>
              <a:rPr lang="tr-TR" dirty="0" err="1"/>
              <a:t>Sarcomastigophora</a:t>
            </a:r>
            <a:r>
              <a:rPr lang="tr-TR" dirty="0"/>
              <a:t> (Kök bacak ve kamçı taşıyanlar</a:t>
            </a:r>
            <a:r>
              <a:rPr lang="tr-TR" dirty="0" smtClean="0"/>
              <a:t>): </a:t>
            </a:r>
            <a:r>
              <a:rPr lang="tr-TR" dirty="0"/>
              <a:t>Bu şubenin üyeleri, hareket organeli olarak kök bacak veya kamçı taşırlar. Tümü bir hücreli olan sucul canlılardır. Kamçı veya kök bacak taşımalarına göre, 2 alt şube içerisinde incelenirler</a:t>
            </a:r>
            <a:r>
              <a:rPr lang="tr-TR" dirty="0" smtClean="0"/>
              <a:t>.</a:t>
            </a:r>
            <a:endParaRPr lang="tr-TR" dirty="0"/>
          </a:p>
        </p:txBody>
      </p:sp>
      <p:sp>
        <p:nvSpPr>
          <p:cNvPr id="4" name="Slayt Numarası Yer Tutucusu 3"/>
          <p:cNvSpPr>
            <a:spLocks noGrp="1"/>
          </p:cNvSpPr>
          <p:nvPr>
            <p:ph type="sldNum" sz="quarter" idx="12"/>
          </p:nvPr>
        </p:nvSpPr>
        <p:spPr/>
        <p:txBody>
          <a:bodyPr/>
          <a:lstStyle/>
          <a:p>
            <a:fld id="{8A0D3184-B9AD-417C-BC06-6F01E61B7F3A}" type="slidenum">
              <a:rPr lang="tr-TR" smtClean="0"/>
              <a:pPr/>
              <a:t>30</a:t>
            </a:fld>
            <a:endParaRPr lang="tr-TR"/>
          </a:p>
        </p:txBody>
      </p:sp>
    </p:spTree>
    <p:extLst>
      <p:ext uri="{BB962C8B-B14F-4D97-AF65-F5344CB8AC3E}">
        <p14:creationId xmlns:p14="http://schemas.microsoft.com/office/powerpoint/2010/main" xmlns="" val="8506727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1546" y="79132"/>
            <a:ext cx="12001500" cy="923192"/>
          </a:xfrm>
        </p:spPr>
        <p:txBody>
          <a:bodyPr>
            <a:normAutofit/>
          </a:bodyPr>
          <a:lstStyle/>
          <a:p>
            <a:r>
              <a:rPr lang="tr-TR" sz="4000" dirty="0">
                <a:solidFill>
                  <a:srgbClr val="C00000"/>
                </a:solidFill>
              </a:rPr>
              <a:t>IV Bölüm: Ökaryotik Organizmalar IV.1. (PROTOZOALAR) </a:t>
            </a:r>
            <a:endParaRPr lang="tr-TR" sz="4000" dirty="0"/>
          </a:p>
        </p:txBody>
      </p:sp>
      <p:sp>
        <p:nvSpPr>
          <p:cNvPr id="3" name="İçerik Yer Tutucusu 2"/>
          <p:cNvSpPr>
            <a:spLocks noGrp="1"/>
          </p:cNvSpPr>
          <p:nvPr>
            <p:ph idx="1"/>
          </p:nvPr>
        </p:nvSpPr>
        <p:spPr>
          <a:xfrm>
            <a:off x="149469" y="1002324"/>
            <a:ext cx="11588261" cy="5719151"/>
          </a:xfrm>
        </p:spPr>
        <p:txBody>
          <a:bodyPr>
            <a:normAutofit lnSpcReduction="10000"/>
          </a:bodyPr>
          <a:lstStyle/>
          <a:p>
            <a:pPr algn="just"/>
            <a:r>
              <a:rPr lang="tr-TR" dirty="0"/>
              <a:t>Bu sınıfın üyeleri olan en önemli parazitleri şunlardır. </a:t>
            </a:r>
            <a:endParaRPr lang="tr-TR" dirty="0" smtClean="0"/>
          </a:p>
          <a:p>
            <a:pPr algn="just"/>
            <a:r>
              <a:rPr lang="tr-TR" dirty="0" smtClean="0"/>
              <a:t>• </a:t>
            </a:r>
            <a:r>
              <a:rPr lang="tr-TR" dirty="0" err="1"/>
              <a:t>Leishmania</a:t>
            </a:r>
            <a:r>
              <a:rPr lang="tr-TR" dirty="0"/>
              <a:t> </a:t>
            </a:r>
            <a:r>
              <a:rPr lang="tr-TR" dirty="0" err="1"/>
              <a:t>tropica</a:t>
            </a:r>
            <a:r>
              <a:rPr lang="tr-TR" dirty="0"/>
              <a:t>: Şark çıbanı etkenidir. Sivrisinekler ile taşınır. </a:t>
            </a:r>
            <a:endParaRPr lang="tr-TR" dirty="0" smtClean="0"/>
          </a:p>
          <a:p>
            <a:pPr algn="just"/>
            <a:r>
              <a:rPr lang="tr-TR" dirty="0" smtClean="0"/>
              <a:t>• </a:t>
            </a:r>
            <a:r>
              <a:rPr lang="tr-TR" dirty="0" err="1"/>
              <a:t>Leishmania</a:t>
            </a:r>
            <a:r>
              <a:rPr lang="tr-TR" dirty="0"/>
              <a:t> </a:t>
            </a:r>
            <a:r>
              <a:rPr lang="tr-TR" dirty="0" err="1"/>
              <a:t>brucei</a:t>
            </a:r>
            <a:r>
              <a:rPr lang="tr-TR" dirty="0"/>
              <a:t>: Kala-azar hastalığı etkenidir. Sivrisinekler ile taşınır. </a:t>
            </a:r>
            <a:endParaRPr lang="tr-TR" dirty="0" smtClean="0"/>
          </a:p>
          <a:p>
            <a:pPr algn="just"/>
            <a:r>
              <a:rPr lang="tr-TR" dirty="0" smtClean="0"/>
              <a:t>• </a:t>
            </a:r>
            <a:r>
              <a:rPr lang="tr-TR" dirty="0" err="1" smtClean="0"/>
              <a:t>Trypanosoma</a:t>
            </a:r>
            <a:r>
              <a:rPr lang="tr-TR" dirty="0" smtClean="0"/>
              <a:t> </a:t>
            </a:r>
            <a:r>
              <a:rPr lang="tr-TR" dirty="0" err="1"/>
              <a:t>gambiense</a:t>
            </a:r>
            <a:r>
              <a:rPr lang="tr-TR" dirty="0"/>
              <a:t>: Uyku hastalığı etkenidir. Çeçe sineği ile taşınır</a:t>
            </a:r>
            <a:r>
              <a:rPr lang="tr-TR" dirty="0" smtClean="0"/>
              <a:t>.</a:t>
            </a:r>
          </a:p>
          <a:p>
            <a:pPr marL="0" indent="0" algn="just">
              <a:buNone/>
            </a:pPr>
            <a:r>
              <a:rPr lang="tr-TR" dirty="0" err="1" smtClean="0">
                <a:solidFill>
                  <a:srgbClr val="0070C0"/>
                </a:solidFill>
              </a:rPr>
              <a:t>AltŞube</a:t>
            </a:r>
            <a:r>
              <a:rPr lang="tr-TR" dirty="0">
                <a:solidFill>
                  <a:srgbClr val="0070C0"/>
                </a:solidFill>
              </a:rPr>
              <a:t>:</a:t>
            </a:r>
            <a:r>
              <a:rPr lang="tr-TR" dirty="0"/>
              <a:t> </a:t>
            </a:r>
            <a:r>
              <a:rPr lang="tr-TR" dirty="0" err="1"/>
              <a:t>Sarcodina</a:t>
            </a:r>
            <a:r>
              <a:rPr lang="tr-TR" dirty="0"/>
              <a:t> (Kök bacaklılar</a:t>
            </a:r>
            <a:r>
              <a:rPr lang="tr-TR" dirty="0" smtClean="0"/>
              <a:t>): </a:t>
            </a:r>
            <a:r>
              <a:rPr lang="tr-TR" dirty="0"/>
              <a:t>Vücutlarında peliküle örtüsü yoktur. Sitoplâzma </a:t>
            </a:r>
            <a:r>
              <a:rPr lang="tr-TR" dirty="0" err="1"/>
              <a:t>endoplazma</a:t>
            </a:r>
            <a:r>
              <a:rPr lang="tr-TR" dirty="0"/>
              <a:t> ve </a:t>
            </a:r>
            <a:r>
              <a:rPr lang="tr-TR" dirty="0" err="1"/>
              <a:t>ektoplazma</a:t>
            </a:r>
            <a:r>
              <a:rPr lang="tr-TR" dirty="0"/>
              <a:t> olarak ikiye ayrılmıştır. Çekirdek sayısı bir veya daha fazla olabilir. Kamçılı ve </a:t>
            </a:r>
            <a:r>
              <a:rPr lang="tr-TR" dirty="0" err="1"/>
              <a:t>silli</a:t>
            </a:r>
            <a:r>
              <a:rPr lang="tr-TR" dirty="0"/>
              <a:t> organizmalara göre daha az </a:t>
            </a:r>
            <a:r>
              <a:rPr lang="tr-TR" dirty="0" err="1"/>
              <a:t>organel</a:t>
            </a:r>
            <a:r>
              <a:rPr lang="tr-TR" dirty="0"/>
              <a:t> içerdikleri için daha basit organizmalar olarak kabul edilirler. Vücut şekilleri sabit olmadığı için bir simetri de yoktur. </a:t>
            </a:r>
            <a:endParaRPr lang="tr-TR" dirty="0" smtClean="0"/>
          </a:p>
          <a:p>
            <a:pPr marL="0" indent="0" algn="just">
              <a:buNone/>
            </a:pPr>
            <a:r>
              <a:rPr lang="tr-TR" dirty="0" smtClean="0"/>
              <a:t>En </a:t>
            </a:r>
            <a:r>
              <a:rPr lang="tr-TR" dirty="0"/>
              <a:t>önemli özellikleri </a:t>
            </a:r>
            <a:r>
              <a:rPr lang="tr-TR" dirty="0" err="1"/>
              <a:t>pseudopod</a:t>
            </a:r>
            <a:r>
              <a:rPr lang="tr-TR" dirty="0"/>
              <a:t> adı verilen yalancı ayaklara sahip olmalarıdır. Bu ayaklar ile hareket ederler. </a:t>
            </a:r>
            <a:r>
              <a:rPr lang="tr-TR" dirty="0" err="1"/>
              <a:t>Sarcodina</a:t>
            </a:r>
            <a:r>
              <a:rPr lang="tr-TR" dirty="0"/>
              <a:t> türleri </a:t>
            </a:r>
            <a:r>
              <a:rPr lang="tr-TR" dirty="0" err="1"/>
              <a:t>pseudopod</a:t>
            </a:r>
            <a:r>
              <a:rPr lang="tr-TR" dirty="0"/>
              <a:t> yardımıyla besinlerini yakalayarak sitoplâzma içine alarak oluşturdukları besin kofulu ile sindirimi gerçekleştirirler. Sindirimden oluşan atıkları vücudun herhangi bir yerinden dışarı atarlar. </a:t>
            </a:r>
          </a:p>
        </p:txBody>
      </p:sp>
      <p:sp>
        <p:nvSpPr>
          <p:cNvPr id="4" name="Slayt Numarası Yer Tutucusu 3"/>
          <p:cNvSpPr>
            <a:spLocks noGrp="1"/>
          </p:cNvSpPr>
          <p:nvPr>
            <p:ph type="sldNum" sz="quarter" idx="12"/>
          </p:nvPr>
        </p:nvSpPr>
        <p:spPr/>
        <p:txBody>
          <a:bodyPr/>
          <a:lstStyle/>
          <a:p>
            <a:fld id="{8A0D3184-B9AD-417C-BC06-6F01E61B7F3A}" type="slidenum">
              <a:rPr lang="tr-TR" smtClean="0"/>
              <a:pPr/>
              <a:t>31</a:t>
            </a:fld>
            <a:endParaRPr lang="tr-TR"/>
          </a:p>
        </p:txBody>
      </p:sp>
    </p:spTree>
    <p:extLst>
      <p:ext uri="{BB962C8B-B14F-4D97-AF65-F5344CB8AC3E}">
        <p14:creationId xmlns:p14="http://schemas.microsoft.com/office/powerpoint/2010/main" xmlns="" val="32743516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 y="61547"/>
            <a:ext cx="11983914" cy="747345"/>
          </a:xfrm>
        </p:spPr>
        <p:txBody>
          <a:bodyPr>
            <a:normAutofit/>
          </a:bodyPr>
          <a:lstStyle/>
          <a:p>
            <a:pPr algn="ctr"/>
            <a:r>
              <a:rPr lang="tr-TR" sz="4000" dirty="0">
                <a:solidFill>
                  <a:srgbClr val="C00000"/>
                </a:solidFill>
              </a:rPr>
              <a:t>IV Bölüm: Ökaryotik Organizmalar IV.1. (PROTOZOALAR) </a:t>
            </a:r>
            <a:endParaRPr lang="tr-TR" sz="4000" dirty="0"/>
          </a:p>
        </p:txBody>
      </p:sp>
      <p:sp>
        <p:nvSpPr>
          <p:cNvPr id="3" name="İçerik Yer Tutucusu 2"/>
          <p:cNvSpPr>
            <a:spLocks noGrp="1"/>
          </p:cNvSpPr>
          <p:nvPr>
            <p:ph idx="1"/>
          </p:nvPr>
        </p:nvSpPr>
        <p:spPr>
          <a:xfrm>
            <a:off x="149469" y="808892"/>
            <a:ext cx="11834445" cy="5679831"/>
          </a:xfrm>
        </p:spPr>
        <p:txBody>
          <a:bodyPr/>
          <a:lstStyle/>
          <a:p>
            <a:r>
              <a:rPr lang="tr-TR" dirty="0">
                <a:solidFill>
                  <a:srgbClr val="0070C0"/>
                </a:solidFill>
              </a:rPr>
              <a:t>İçeriğine ve şekline göre, başlıca 4 kök ayak </a:t>
            </a:r>
            <a:r>
              <a:rPr lang="tr-TR" dirty="0" smtClean="0">
                <a:solidFill>
                  <a:srgbClr val="0070C0"/>
                </a:solidFill>
              </a:rPr>
              <a:t>tipi görülür</a:t>
            </a:r>
            <a:r>
              <a:rPr lang="tr-TR" dirty="0">
                <a:solidFill>
                  <a:srgbClr val="0070C0"/>
                </a:solidFill>
              </a:rPr>
              <a:t>:</a:t>
            </a:r>
          </a:p>
          <a:p>
            <a:r>
              <a:rPr lang="tr-TR" dirty="0"/>
              <a:t>1. </a:t>
            </a:r>
            <a:r>
              <a:rPr lang="tr-TR" dirty="0" err="1"/>
              <a:t>Lobopod</a:t>
            </a:r>
            <a:r>
              <a:rPr lang="tr-TR" dirty="0"/>
              <a:t>: Lob şekillidir ve hem </a:t>
            </a:r>
            <a:r>
              <a:rPr lang="tr-TR" dirty="0" err="1" smtClean="0"/>
              <a:t>ektoplazma</a:t>
            </a:r>
            <a:r>
              <a:rPr lang="tr-TR" dirty="0" smtClean="0"/>
              <a:t> hem </a:t>
            </a:r>
            <a:r>
              <a:rPr lang="tr-TR" dirty="0"/>
              <a:t>de </a:t>
            </a:r>
            <a:r>
              <a:rPr lang="tr-TR" dirty="0" err="1"/>
              <a:t>endoplazma</a:t>
            </a:r>
            <a:r>
              <a:rPr lang="tr-TR" dirty="0"/>
              <a:t> içerir.</a:t>
            </a:r>
          </a:p>
          <a:p>
            <a:r>
              <a:rPr lang="tr-TR" dirty="0"/>
              <a:t>2. </a:t>
            </a:r>
            <a:r>
              <a:rPr lang="tr-TR" dirty="0" err="1"/>
              <a:t>Filopod</a:t>
            </a:r>
            <a:r>
              <a:rPr lang="tr-TR" dirty="0"/>
              <a:t>: İplik şeklindedir ve </a:t>
            </a:r>
            <a:r>
              <a:rPr lang="tr-TR" dirty="0" smtClean="0"/>
              <a:t>sadece </a:t>
            </a:r>
            <a:r>
              <a:rPr lang="tr-TR" dirty="0" err="1" smtClean="0"/>
              <a:t>ektoplazma</a:t>
            </a:r>
            <a:r>
              <a:rPr lang="tr-TR" dirty="0" smtClean="0"/>
              <a:t> </a:t>
            </a:r>
            <a:r>
              <a:rPr lang="tr-TR" dirty="0"/>
              <a:t>içerir.</a:t>
            </a:r>
          </a:p>
          <a:p>
            <a:r>
              <a:rPr lang="tr-TR" dirty="0"/>
              <a:t>3. </a:t>
            </a:r>
            <a:r>
              <a:rPr lang="tr-TR" dirty="0" err="1"/>
              <a:t>Retikülopod</a:t>
            </a:r>
            <a:r>
              <a:rPr lang="tr-TR" dirty="0"/>
              <a:t>: Ağ şeklindedir ve </a:t>
            </a:r>
            <a:r>
              <a:rPr lang="tr-TR" dirty="0" smtClean="0"/>
              <a:t>sadece </a:t>
            </a:r>
            <a:r>
              <a:rPr lang="tr-TR" dirty="0" err="1" smtClean="0"/>
              <a:t>ektoplazma</a:t>
            </a:r>
            <a:r>
              <a:rPr lang="tr-TR" dirty="0" smtClean="0"/>
              <a:t> </a:t>
            </a:r>
            <a:r>
              <a:rPr lang="tr-TR" dirty="0"/>
              <a:t>içerir.</a:t>
            </a:r>
          </a:p>
          <a:p>
            <a:r>
              <a:rPr lang="tr-TR" dirty="0"/>
              <a:t>4. </a:t>
            </a:r>
            <a:r>
              <a:rPr lang="tr-TR" dirty="0" err="1"/>
              <a:t>Aksopod</a:t>
            </a:r>
            <a:r>
              <a:rPr lang="tr-TR" dirty="0"/>
              <a:t>: İğne şekillidir ve </a:t>
            </a:r>
            <a:r>
              <a:rPr lang="tr-TR" dirty="0" err="1"/>
              <a:t>mikrotübül</a:t>
            </a:r>
            <a:r>
              <a:rPr lang="tr-TR" dirty="0"/>
              <a:t> içerir</a:t>
            </a:r>
            <a:r>
              <a:rPr lang="tr-TR" dirty="0" smtClean="0"/>
              <a:t>.</a:t>
            </a:r>
          </a:p>
          <a:p>
            <a:r>
              <a:rPr lang="tr-TR" dirty="0" err="1"/>
              <a:t>Mastigamoeba</a:t>
            </a:r>
            <a:r>
              <a:rPr lang="tr-TR" dirty="0"/>
              <a:t> cinsi </a:t>
            </a:r>
            <a:r>
              <a:rPr lang="tr-TR" dirty="0" err="1"/>
              <a:t>protozoalar</a:t>
            </a:r>
            <a:r>
              <a:rPr lang="tr-TR" dirty="0"/>
              <a:t> kamçılılar </a:t>
            </a:r>
            <a:r>
              <a:rPr lang="tr-TR" dirty="0" smtClean="0"/>
              <a:t>ve amipler </a:t>
            </a:r>
            <a:r>
              <a:rPr lang="tr-TR" dirty="0"/>
              <a:t>arası geçiş formu olarak kabul </a:t>
            </a:r>
            <a:r>
              <a:rPr lang="tr-TR" dirty="0" smtClean="0"/>
              <a:t>edilir. Hem </a:t>
            </a:r>
            <a:r>
              <a:rPr lang="tr-TR" dirty="0"/>
              <a:t>yalancı ayak (</a:t>
            </a:r>
            <a:r>
              <a:rPr lang="tr-TR" dirty="0" err="1"/>
              <a:t>pseudopod</a:t>
            </a:r>
            <a:r>
              <a:rPr lang="tr-TR" dirty="0"/>
              <a:t>) hem de </a:t>
            </a:r>
            <a:r>
              <a:rPr lang="tr-TR" dirty="0" smtClean="0"/>
              <a:t>kamçı taşır</a:t>
            </a:r>
            <a:r>
              <a:rPr lang="tr-TR" dirty="0"/>
              <a:t>. Bir kök bacaklı olan </a:t>
            </a:r>
            <a:r>
              <a:rPr lang="tr-TR" dirty="0" err="1" smtClean="0">
                <a:solidFill>
                  <a:srgbClr val="0070C0"/>
                </a:solidFill>
              </a:rPr>
              <a:t>Entamoeba</a:t>
            </a:r>
            <a:r>
              <a:rPr lang="tr-TR" dirty="0" smtClean="0">
                <a:solidFill>
                  <a:srgbClr val="0070C0"/>
                </a:solidFill>
              </a:rPr>
              <a:t> </a:t>
            </a:r>
            <a:r>
              <a:rPr lang="tr-TR" dirty="0" err="1" smtClean="0">
                <a:solidFill>
                  <a:srgbClr val="0070C0"/>
                </a:solidFill>
              </a:rPr>
              <a:t>histolytica</a:t>
            </a:r>
            <a:r>
              <a:rPr lang="tr-TR" dirty="0">
                <a:solidFill>
                  <a:srgbClr val="0070C0"/>
                </a:solidFill>
              </a:rPr>
              <a:t>, </a:t>
            </a:r>
            <a:r>
              <a:rPr lang="tr-TR" dirty="0"/>
              <a:t>amipli dizanteri, kanlı </a:t>
            </a:r>
            <a:r>
              <a:rPr lang="tr-TR" dirty="0" smtClean="0"/>
              <a:t>ishal etkenidir</a:t>
            </a:r>
            <a:r>
              <a:rPr lang="tr-TR" dirty="0"/>
              <a:t>.</a:t>
            </a:r>
          </a:p>
        </p:txBody>
      </p:sp>
      <p:sp>
        <p:nvSpPr>
          <p:cNvPr id="4" name="Slayt Numarası Yer Tutucusu 3"/>
          <p:cNvSpPr>
            <a:spLocks noGrp="1"/>
          </p:cNvSpPr>
          <p:nvPr>
            <p:ph type="sldNum" sz="quarter" idx="12"/>
          </p:nvPr>
        </p:nvSpPr>
        <p:spPr/>
        <p:txBody>
          <a:bodyPr/>
          <a:lstStyle/>
          <a:p>
            <a:fld id="{8A0D3184-B9AD-417C-BC06-6F01E61B7F3A}" type="slidenum">
              <a:rPr lang="tr-TR" smtClean="0"/>
              <a:pPr/>
              <a:t>32</a:t>
            </a:fld>
            <a:endParaRPr lang="tr-TR"/>
          </a:p>
        </p:txBody>
      </p:sp>
    </p:spTree>
    <p:extLst>
      <p:ext uri="{BB962C8B-B14F-4D97-AF65-F5344CB8AC3E}">
        <p14:creationId xmlns:p14="http://schemas.microsoft.com/office/powerpoint/2010/main" xmlns="" val="168998082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19809" y="1"/>
            <a:ext cx="11816860" cy="940776"/>
          </a:xfrm>
        </p:spPr>
        <p:txBody>
          <a:bodyPr>
            <a:normAutofit fontScale="90000"/>
          </a:bodyPr>
          <a:lstStyle/>
          <a:p>
            <a:pPr algn="ctr"/>
            <a:r>
              <a:rPr lang="tr-TR" dirty="0">
                <a:solidFill>
                  <a:srgbClr val="C00000"/>
                </a:solidFill>
              </a:rPr>
              <a:t>IV Bölüm: Ökaryotik Organizmalar IV.1. (PROTOZOALAR) </a:t>
            </a:r>
            <a:endParaRPr lang="tr-TR" dirty="0"/>
          </a:p>
        </p:txBody>
      </p:sp>
      <p:sp>
        <p:nvSpPr>
          <p:cNvPr id="3" name="İçerik Yer Tutucusu 2"/>
          <p:cNvSpPr>
            <a:spLocks noGrp="1"/>
          </p:cNvSpPr>
          <p:nvPr>
            <p:ph idx="1"/>
          </p:nvPr>
        </p:nvSpPr>
        <p:spPr>
          <a:xfrm>
            <a:off x="114300" y="940777"/>
            <a:ext cx="11816862" cy="5609492"/>
          </a:xfrm>
        </p:spPr>
        <p:txBody>
          <a:bodyPr/>
          <a:lstStyle/>
          <a:p>
            <a:pPr marL="0" indent="0">
              <a:buNone/>
            </a:pPr>
            <a:r>
              <a:rPr lang="tr-TR" dirty="0" smtClean="0">
                <a:solidFill>
                  <a:srgbClr val="0070C0"/>
                </a:solidFill>
              </a:rPr>
              <a:t>şube </a:t>
            </a:r>
            <a:r>
              <a:rPr lang="tr-TR" dirty="0">
                <a:solidFill>
                  <a:srgbClr val="0070C0"/>
                </a:solidFill>
              </a:rPr>
              <a:t>2: </a:t>
            </a:r>
            <a:r>
              <a:rPr lang="tr-TR" dirty="0" err="1" smtClean="0"/>
              <a:t>Apicomplexa</a:t>
            </a:r>
            <a:endParaRPr lang="tr-TR" dirty="0" smtClean="0"/>
          </a:p>
          <a:p>
            <a:pPr marL="0" indent="0">
              <a:buNone/>
            </a:pPr>
            <a:r>
              <a:rPr lang="tr-TR" dirty="0"/>
              <a:t>Şubenin neredeyse tüm üyeleri </a:t>
            </a:r>
            <a:r>
              <a:rPr lang="tr-TR" dirty="0" err="1"/>
              <a:t>endoparazitiktir</a:t>
            </a:r>
            <a:r>
              <a:rPr lang="tr-TR" dirty="0"/>
              <a:t>. Şubenin ismi, hücrelerin uç kısmında bulunan ve konak canlının vücuduna girişte rol oynayan "</a:t>
            </a:r>
            <a:r>
              <a:rPr lang="tr-TR" dirty="0" err="1"/>
              <a:t>apicomplexa</a:t>
            </a:r>
            <a:r>
              <a:rPr lang="tr-TR" dirty="0"/>
              <a:t>" olarak bilinen yapılardan gelir. </a:t>
            </a:r>
            <a:r>
              <a:rPr lang="tr-TR" dirty="0" smtClean="0"/>
              <a:t>Üremeleri</a:t>
            </a:r>
            <a:r>
              <a:rPr lang="tr-TR" dirty="0"/>
              <a:t>, uzantı taşımayan sporlar veya </a:t>
            </a:r>
            <a:r>
              <a:rPr lang="tr-TR" dirty="0" err="1"/>
              <a:t>oocyst</a:t>
            </a:r>
            <a:r>
              <a:rPr lang="tr-TR" dirty="0"/>
              <a:t> ile gerçekleşir. </a:t>
            </a:r>
            <a:r>
              <a:rPr lang="tr-TR" dirty="0" err="1"/>
              <a:t>Sporozoa</a:t>
            </a:r>
            <a:r>
              <a:rPr lang="tr-TR" dirty="0"/>
              <a:t> türleri, Tek hücreli canlıların yaşamlarını tamamen omurgalı ve omurgasız hayvanlarda hücre içinde veya hücreler-arası parazit olarak sürdüren bir sınıfıdır. Hareket organelleri yoktur. Ancak bazıları </a:t>
            </a:r>
            <a:r>
              <a:rPr lang="tr-TR" dirty="0" err="1"/>
              <a:t>ameboid</a:t>
            </a:r>
            <a:r>
              <a:rPr lang="tr-TR" dirty="0"/>
              <a:t> ya da kayma şeklinde hareket edebilir. Parazit yaşadıkları için beslenme ve boşaltım organelleri yoktur. Besinlerini vücut yüzeyinden </a:t>
            </a:r>
            <a:r>
              <a:rPr lang="tr-TR" dirty="0" err="1"/>
              <a:t>ozmoz</a:t>
            </a:r>
            <a:r>
              <a:rPr lang="tr-TR" dirty="0"/>
              <a:t> vasıtasıyla alırlar. Genç safhalarında sitoplâzmada tek çekirdek ihtiva etmekle beraber, bölünmeye başlarken çekirdek sayısı artmaktadır. Mitokondrileri bulunmaz ve tek hücreli sporlar meydana getirirler</a:t>
            </a:r>
          </a:p>
        </p:txBody>
      </p:sp>
      <p:sp>
        <p:nvSpPr>
          <p:cNvPr id="4" name="Slayt Numarası Yer Tutucusu 3"/>
          <p:cNvSpPr>
            <a:spLocks noGrp="1"/>
          </p:cNvSpPr>
          <p:nvPr>
            <p:ph type="sldNum" sz="quarter" idx="12"/>
          </p:nvPr>
        </p:nvSpPr>
        <p:spPr/>
        <p:txBody>
          <a:bodyPr/>
          <a:lstStyle/>
          <a:p>
            <a:fld id="{8A0D3184-B9AD-417C-BC06-6F01E61B7F3A}" type="slidenum">
              <a:rPr lang="tr-TR" smtClean="0"/>
              <a:pPr/>
              <a:t>33</a:t>
            </a:fld>
            <a:endParaRPr lang="tr-TR"/>
          </a:p>
        </p:txBody>
      </p:sp>
    </p:spTree>
    <p:extLst>
      <p:ext uri="{BB962C8B-B14F-4D97-AF65-F5344CB8AC3E}">
        <p14:creationId xmlns:p14="http://schemas.microsoft.com/office/powerpoint/2010/main" xmlns="" val="14070186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0339" y="1"/>
            <a:ext cx="12010292" cy="1134207"/>
          </a:xfrm>
        </p:spPr>
        <p:txBody>
          <a:bodyPr>
            <a:normAutofit fontScale="90000"/>
          </a:bodyPr>
          <a:lstStyle/>
          <a:p>
            <a:pPr algn="ctr"/>
            <a:r>
              <a:rPr lang="tr-TR" dirty="0">
                <a:solidFill>
                  <a:srgbClr val="C00000"/>
                </a:solidFill>
              </a:rPr>
              <a:t>IV Bölüm: Ökaryotik Organizmalar IV.1. (PROTOZOALAR) </a:t>
            </a:r>
            <a:endParaRPr lang="tr-TR" dirty="0"/>
          </a:p>
        </p:txBody>
      </p:sp>
      <p:sp>
        <p:nvSpPr>
          <p:cNvPr id="3" name="İçerik Yer Tutucusu 2"/>
          <p:cNvSpPr>
            <a:spLocks noGrp="1"/>
          </p:cNvSpPr>
          <p:nvPr>
            <p:ph idx="1"/>
          </p:nvPr>
        </p:nvSpPr>
        <p:spPr>
          <a:xfrm>
            <a:off x="70339" y="835268"/>
            <a:ext cx="12010292" cy="5952393"/>
          </a:xfrm>
        </p:spPr>
        <p:txBody>
          <a:bodyPr>
            <a:noAutofit/>
          </a:bodyPr>
          <a:lstStyle/>
          <a:p>
            <a:pPr marL="0" indent="0" algn="just">
              <a:buNone/>
            </a:pPr>
            <a:r>
              <a:rPr lang="tr-TR" sz="3600" dirty="0" smtClean="0"/>
              <a:t>Böcekler </a:t>
            </a:r>
            <a:r>
              <a:rPr lang="tr-TR" sz="3600" dirty="0"/>
              <a:t>için patojen olan canlıların çoğu, bu sınıfın üyeleridir. Hayat evrelerinde hem hücre içi hem de hücre dışı yaşam görülür. Hücre içi eşeyli ve eşeysiz devreler boyunca, konak canlıya zarar verilir. Üreme sonucu oluşan zigotun etrafı (yeni bir konağa geçerken su ve hava ile temasta yok olmasını önlemek için) sert bir kabuk ile örtülür. Bu şekilde dış faktörlere karşı korunmuş olan kalın kabuklu </a:t>
            </a:r>
            <a:r>
              <a:rPr lang="tr-TR" sz="3600" dirty="0">
                <a:solidFill>
                  <a:srgbClr val="0070C0"/>
                </a:solidFill>
              </a:rPr>
              <a:t>zigota spor</a:t>
            </a:r>
            <a:r>
              <a:rPr lang="tr-TR" sz="3600" dirty="0"/>
              <a:t> adı verilir.</a:t>
            </a:r>
          </a:p>
          <a:p>
            <a:pPr marL="0" indent="0" algn="just">
              <a:buNone/>
            </a:pPr>
            <a:r>
              <a:rPr lang="tr-TR" sz="3600" dirty="0" smtClean="0"/>
              <a:t>En </a:t>
            </a:r>
            <a:r>
              <a:rPr lang="tr-TR" sz="3600" dirty="0"/>
              <a:t>çok bilinen temsilcileri: </a:t>
            </a:r>
            <a:r>
              <a:rPr lang="tr-TR" sz="3600" dirty="0" err="1">
                <a:solidFill>
                  <a:srgbClr val="0070C0"/>
                </a:solidFill>
              </a:rPr>
              <a:t>Toxoplasma</a:t>
            </a:r>
            <a:r>
              <a:rPr lang="tr-TR" sz="3600" dirty="0">
                <a:solidFill>
                  <a:srgbClr val="0070C0"/>
                </a:solidFill>
              </a:rPr>
              <a:t> </a:t>
            </a:r>
            <a:r>
              <a:rPr lang="tr-TR" sz="3600" dirty="0" err="1">
                <a:solidFill>
                  <a:srgbClr val="0070C0"/>
                </a:solidFill>
              </a:rPr>
              <a:t>gondii</a:t>
            </a:r>
            <a:r>
              <a:rPr lang="tr-TR" sz="3600" dirty="0">
                <a:solidFill>
                  <a:srgbClr val="0070C0"/>
                </a:solidFill>
              </a:rPr>
              <a:t>: </a:t>
            </a:r>
            <a:r>
              <a:rPr lang="tr-TR" sz="3600" dirty="0"/>
              <a:t>Kedilerin bağırsak dokusunda bulunur. İnsana geçmesi halinde, kısırlık veya düşük nedenidir. </a:t>
            </a:r>
            <a:r>
              <a:rPr lang="tr-TR" sz="3600" dirty="0" err="1">
                <a:solidFill>
                  <a:srgbClr val="0070C0"/>
                </a:solidFill>
              </a:rPr>
              <a:t>Plasmodium</a:t>
            </a:r>
            <a:r>
              <a:rPr lang="tr-TR" sz="3600" dirty="0">
                <a:solidFill>
                  <a:srgbClr val="0070C0"/>
                </a:solidFill>
              </a:rPr>
              <a:t> </a:t>
            </a:r>
            <a:r>
              <a:rPr lang="tr-TR" sz="3600" dirty="0" err="1">
                <a:solidFill>
                  <a:srgbClr val="0070C0"/>
                </a:solidFill>
              </a:rPr>
              <a:t>vivax</a:t>
            </a:r>
            <a:r>
              <a:rPr lang="tr-TR" sz="3600" dirty="0">
                <a:solidFill>
                  <a:srgbClr val="0070C0"/>
                </a:solidFill>
              </a:rPr>
              <a:t>: </a:t>
            </a:r>
            <a:r>
              <a:rPr lang="tr-TR" sz="3600" dirty="0"/>
              <a:t>Sıtma etkenidir. </a:t>
            </a:r>
            <a:r>
              <a:rPr lang="tr-TR" sz="3600" dirty="0" err="1">
                <a:solidFill>
                  <a:srgbClr val="0070C0"/>
                </a:solidFill>
              </a:rPr>
              <a:t>Plasmodium</a:t>
            </a:r>
            <a:r>
              <a:rPr lang="tr-TR" sz="3600" dirty="0">
                <a:solidFill>
                  <a:srgbClr val="0070C0"/>
                </a:solidFill>
              </a:rPr>
              <a:t> </a:t>
            </a:r>
            <a:r>
              <a:rPr lang="tr-TR" sz="3600" dirty="0" err="1">
                <a:solidFill>
                  <a:srgbClr val="0070C0"/>
                </a:solidFill>
              </a:rPr>
              <a:t>falciparum</a:t>
            </a:r>
            <a:r>
              <a:rPr lang="tr-TR" sz="3600" dirty="0">
                <a:solidFill>
                  <a:srgbClr val="0070C0"/>
                </a:solidFill>
              </a:rPr>
              <a:t>: </a:t>
            </a:r>
            <a:r>
              <a:rPr lang="tr-TR" sz="3600" dirty="0"/>
              <a:t>En yaygın kötü huylu malarya (sıtma) etkenidir. 48 saatte bir sıtma nöbetleri görülür.</a:t>
            </a:r>
          </a:p>
        </p:txBody>
      </p:sp>
      <p:sp>
        <p:nvSpPr>
          <p:cNvPr id="4" name="Slayt Numarası Yer Tutucusu 3"/>
          <p:cNvSpPr>
            <a:spLocks noGrp="1"/>
          </p:cNvSpPr>
          <p:nvPr>
            <p:ph type="sldNum" sz="quarter" idx="12"/>
          </p:nvPr>
        </p:nvSpPr>
        <p:spPr/>
        <p:txBody>
          <a:bodyPr/>
          <a:lstStyle/>
          <a:p>
            <a:fld id="{8A0D3184-B9AD-417C-BC06-6F01E61B7F3A}" type="slidenum">
              <a:rPr lang="tr-TR" smtClean="0"/>
              <a:pPr/>
              <a:t>34</a:t>
            </a:fld>
            <a:endParaRPr lang="tr-TR"/>
          </a:p>
        </p:txBody>
      </p:sp>
    </p:spTree>
    <p:extLst>
      <p:ext uri="{BB962C8B-B14F-4D97-AF65-F5344CB8AC3E}">
        <p14:creationId xmlns:p14="http://schemas.microsoft.com/office/powerpoint/2010/main" xmlns="" val="217931784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9131" y="1"/>
            <a:ext cx="12027877" cy="931984"/>
          </a:xfrm>
        </p:spPr>
        <p:txBody>
          <a:bodyPr>
            <a:normAutofit fontScale="90000"/>
          </a:bodyPr>
          <a:lstStyle/>
          <a:p>
            <a:pPr algn="ctr"/>
            <a:r>
              <a:rPr lang="tr-TR" dirty="0">
                <a:solidFill>
                  <a:srgbClr val="C00000"/>
                </a:solidFill>
              </a:rPr>
              <a:t>IV Bölüm: Ökaryotik Organizmalar IV.1. (PROTOZOALAR) </a:t>
            </a:r>
            <a:endParaRPr lang="tr-TR" dirty="0"/>
          </a:p>
        </p:txBody>
      </p:sp>
      <p:sp>
        <p:nvSpPr>
          <p:cNvPr id="3" name="İçerik Yer Tutucusu 2"/>
          <p:cNvSpPr>
            <a:spLocks noGrp="1"/>
          </p:cNvSpPr>
          <p:nvPr>
            <p:ph idx="1"/>
          </p:nvPr>
        </p:nvSpPr>
        <p:spPr>
          <a:xfrm>
            <a:off x="79131" y="791308"/>
            <a:ext cx="11887200" cy="5930167"/>
          </a:xfrm>
        </p:spPr>
        <p:txBody>
          <a:bodyPr>
            <a:normAutofit fontScale="92500" lnSpcReduction="20000"/>
          </a:bodyPr>
          <a:lstStyle/>
          <a:p>
            <a:r>
              <a:rPr lang="tr-TR" dirty="0"/>
              <a:t>Bu şubenin sistematiği şöyledir:</a:t>
            </a:r>
          </a:p>
          <a:p>
            <a:r>
              <a:rPr lang="tr-TR" dirty="0"/>
              <a:t>1. Sınıf: </a:t>
            </a:r>
            <a:r>
              <a:rPr lang="tr-TR" dirty="0" err="1"/>
              <a:t>Ciliata</a:t>
            </a:r>
            <a:r>
              <a:rPr lang="tr-TR" dirty="0"/>
              <a:t> (Silliler)</a:t>
            </a:r>
          </a:p>
          <a:p>
            <a:r>
              <a:rPr lang="tr-TR" dirty="0"/>
              <a:t>1.Subclassis (Alt sınıf): </a:t>
            </a:r>
            <a:r>
              <a:rPr lang="tr-TR" dirty="0" err="1"/>
              <a:t>Holotrichia</a:t>
            </a:r>
            <a:endParaRPr lang="tr-TR" dirty="0"/>
          </a:p>
          <a:p>
            <a:r>
              <a:rPr lang="tr-TR" dirty="0"/>
              <a:t>1.Takım: </a:t>
            </a:r>
            <a:r>
              <a:rPr lang="tr-TR" dirty="0" err="1"/>
              <a:t>Gymnostomatida</a:t>
            </a:r>
            <a:r>
              <a:rPr lang="tr-TR" dirty="0"/>
              <a:t> (</a:t>
            </a:r>
            <a:r>
              <a:rPr lang="tr-TR" dirty="0" err="1"/>
              <a:t>Dileptus</a:t>
            </a:r>
            <a:r>
              <a:rPr lang="tr-TR" dirty="0"/>
              <a:t> </a:t>
            </a:r>
            <a:r>
              <a:rPr lang="tr-TR" dirty="0" err="1"/>
              <a:t>spp</a:t>
            </a:r>
            <a:r>
              <a:rPr lang="tr-TR" dirty="0"/>
              <a:t>., </a:t>
            </a:r>
            <a:r>
              <a:rPr lang="tr-TR" dirty="0" err="1"/>
              <a:t>Didinium</a:t>
            </a:r>
            <a:r>
              <a:rPr lang="tr-TR" dirty="0"/>
              <a:t> </a:t>
            </a:r>
            <a:r>
              <a:rPr lang="tr-TR" dirty="0" err="1"/>
              <a:t>spp</a:t>
            </a:r>
            <a:r>
              <a:rPr lang="tr-TR" dirty="0"/>
              <a:t>.)</a:t>
            </a:r>
          </a:p>
          <a:p>
            <a:r>
              <a:rPr lang="tr-TR" dirty="0"/>
              <a:t>2. Takım: </a:t>
            </a:r>
            <a:r>
              <a:rPr lang="tr-TR" dirty="0" err="1"/>
              <a:t>Trichostomatida</a:t>
            </a:r>
            <a:r>
              <a:rPr lang="tr-TR" dirty="0"/>
              <a:t> (</a:t>
            </a:r>
            <a:r>
              <a:rPr lang="tr-TR" dirty="0" err="1"/>
              <a:t>Balantidium</a:t>
            </a:r>
            <a:r>
              <a:rPr lang="tr-TR" dirty="0"/>
              <a:t> </a:t>
            </a:r>
            <a:r>
              <a:rPr lang="tr-TR" dirty="0" err="1"/>
              <a:t>spp</a:t>
            </a:r>
            <a:r>
              <a:rPr lang="tr-TR" dirty="0"/>
              <a:t>.)</a:t>
            </a:r>
          </a:p>
          <a:p>
            <a:r>
              <a:rPr lang="tr-TR" dirty="0"/>
              <a:t>3.Takım: </a:t>
            </a:r>
            <a:r>
              <a:rPr lang="tr-TR" dirty="0" err="1"/>
              <a:t>Hymenostomatida</a:t>
            </a:r>
            <a:r>
              <a:rPr lang="tr-TR" dirty="0"/>
              <a:t> (</a:t>
            </a:r>
            <a:r>
              <a:rPr lang="tr-TR" dirty="0" err="1"/>
              <a:t>Paramecium</a:t>
            </a:r>
            <a:r>
              <a:rPr lang="tr-TR" dirty="0"/>
              <a:t> </a:t>
            </a:r>
            <a:r>
              <a:rPr lang="tr-TR" dirty="0" err="1"/>
              <a:t>spp</a:t>
            </a:r>
            <a:r>
              <a:rPr lang="tr-TR" dirty="0"/>
              <a:t>.)</a:t>
            </a:r>
          </a:p>
          <a:p>
            <a:r>
              <a:rPr lang="tr-TR" dirty="0"/>
              <a:t>2.Subclassis (Alt sınıf): </a:t>
            </a:r>
            <a:r>
              <a:rPr lang="tr-TR" dirty="0" err="1"/>
              <a:t>Peritrichia</a:t>
            </a:r>
            <a:endParaRPr lang="tr-TR" dirty="0"/>
          </a:p>
          <a:p>
            <a:r>
              <a:rPr lang="tr-TR" dirty="0"/>
              <a:t>Takım: </a:t>
            </a:r>
            <a:r>
              <a:rPr lang="tr-TR" dirty="0" err="1"/>
              <a:t>Peritrichida</a:t>
            </a:r>
            <a:r>
              <a:rPr lang="tr-TR" dirty="0"/>
              <a:t> (</a:t>
            </a:r>
            <a:r>
              <a:rPr lang="tr-TR" dirty="0" err="1"/>
              <a:t>Vorticella</a:t>
            </a:r>
            <a:r>
              <a:rPr lang="tr-TR" dirty="0"/>
              <a:t> </a:t>
            </a:r>
            <a:r>
              <a:rPr lang="tr-TR" dirty="0" err="1"/>
              <a:t>spp</a:t>
            </a:r>
            <a:r>
              <a:rPr lang="tr-TR" dirty="0"/>
              <a:t>.)</a:t>
            </a:r>
          </a:p>
          <a:p>
            <a:r>
              <a:rPr lang="tr-TR" dirty="0"/>
              <a:t>3.Subclassis (Alt sınıf): </a:t>
            </a:r>
            <a:r>
              <a:rPr lang="tr-TR" dirty="0" err="1"/>
              <a:t>Suctoria</a:t>
            </a:r>
            <a:endParaRPr lang="tr-TR" dirty="0"/>
          </a:p>
          <a:p>
            <a:r>
              <a:rPr lang="tr-TR" dirty="0"/>
              <a:t>Takım: </a:t>
            </a:r>
            <a:r>
              <a:rPr lang="tr-TR" dirty="0" err="1"/>
              <a:t>Suctorida</a:t>
            </a:r>
            <a:endParaRPr lang="tr-TR" dirty="0"/>
          </a:p>
          <a:p>
            <a:r>
              <a:rPr lang="tr-TR" dirty="0"/>
              <a:t>4.Subclassis (Alt sınıf): </a:t>
            </a:r>
            <a:r>
              <a:rPr lang="tr-TR" dirty="0" err="1"/>
              <a:t>Spirotrichia</a:t>
            </a:r>
            <a:endParaRPr lang="tr-TR" dirty="0"/>
          </a:p>
          <a:p>
            <a:r>
              <a:rPr lang="tr-TR" dirty="0"/>
              <a:t>1. Takım: </a:t>
            </a:r>
            <a:r>
              <a:rPr lang="tr-TR" dirty="0" err="1"/>
              <a:t>Entodiniomorpha</a:t>
            </a:r>
            <a:r>
              <a:rPr lang="tr-TR" dirty="0"/>
              <a:t> (</a:t>
            </a:r>
            <a:r>
              <a:rPr lang="tr-TR" dirty="0" err="1"/>
              <a:t>Entodinium</a:t>
            </a:r>
            <a:r>
              <a:rPr lang="tr-TR" dirty="0"/>
              <a:t> </a:t>
            </a:r>
            <a:r>
              <a:rPr lang="tr-TR" dirty="0" err="1"/>
              <a:t>spp</a:t>
            </a:r>
            <a:r>
              <a:rPr lang="tr-TR" dirty="0"/>
              <a:t>.)</a:t>
            </a:r>
          </a:p>
          <a:p>
            <a:r>
              <a:rPr lang="tr-TR" dirty="0"/>
              <a:t>2. Takım: </a:t>
            </a:r>
            <a:r>
              <a:rPr lang="tr-TR" dirty="0" err="1"/>
              <a:t>Hypotrichida</a:t>
            </a:r>
            <a:r>
              <a:rPr lang="tr-TR" dirty="0"/>
              <a:t> (</a:t>
            </a:r>
            <a:r>
              <a:rPr lang="tr-TR" dirty="0" err="1"/>
              <a:t>Stylonychia</a:t>
            </a:r>
            <a:r>
              <a:rPr lang="tr-TR" dirty="0"/>
              <a:t> </a:t>
            </a:r>
            <a:r>
              <a:rPr lang="tr-TR" dirty="0" err="1"/>
              <a:t>spp</a:t>
            </a:r>
            <a:r>
              <a:rPr lang="tr-TR" dirty="0"/>
              <a:t>.)</a:t>
            </a:r>
          </a:p>
          <a:p>
            <a:r>
              <a:rPr lang="tr-TR" dirty="0"/>
              <a:t>3. Takım: </a:t>
            </a:r>
            <a:r>
              <a:rPr lang="tr-TR" dirty="0" err="1"/>
              <a:t>Heterotrichida</a:t>
            </a:r>
            <a:r>
              <a:rPr lang="tr-TR" dirty="0"/>
              <a:t> (</a:t>
            </a:r>
            <a:r>
              <a:rPr lang="tr-TR" dirty="0" err="1"/>
              <a:t>Spirostomum</a:t>
            </a:r>
            <a:r>
              <a:rPr lang="tr-TR" dirty="0"/>
              <a:t> </a:t>
            </a:r>
            <a:r>
              <a:rPr lang="tr-TR" dirty="0" err="1"/>
              <a:t>spp</a:t>
            </a:r>
            <a:r>
              <a:rPr lang="tr-TR" dirty="0"/>
              <a:t>.)</a:t>
            </a:r>
          </a:p>
        </p:txBody>
      </p:sp>
      <p:sp>
        <p:nvSpPr>
          <p:cNvPr id="4" name="Slayt Numarası Yer Tutucusu 3"/>
          <p:cNvSpPr>
            <a:spLocks noGrp="1"/>
          </p:cNvSpPr>
          <p:nvPr>
            <p:ph type="sldNum" sz="quarter" idx="12"/>
          </p:nvPr>
        </p:nvSpPr>
        <p:spPr/>
        <p:txBody>
          <a:bodyPr/>
          <a:lstStyle/>
          <a:p>
            <a:fld id="{8A0D3184-B9AD-417C-BC06-6F01E61B7F3A}" type="slidenum">
              <a:rPr lang="tr-TR" smtClean="0"/>
              <a:pPr/>
              <a:t>35</a:t>
            </a:fld>
            <a:endParaRPr lang="tr-TR"/>
          </a:p>
        </p:txBody>
      </p:sp>
    </p:spTree>
    <p:extLst>
      <p:ext uri="{BB962C8B-B14F-4D97-AF65-F5344CB8AC3E}">
        <p14:creationId xmlns:p14="http://schemas.microsoft.com/office/powerpoint/2010/main" xmlns="" val="102638156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marL="0" indent="0">
              <a:buNone/>
            </a:pPr>
            <a:r>
              <a:rPr lang="tr-TR" sz="8000" dirty="0">
                <a:solidFill>
                  <a:srgbClr val="FF0000"/>
                </a:solidFill>
              </a:rPr>
              <a:t>ÇEVRE MİKROBİYOLOJİ</a:t>
            </a:r>
          </a:p>
          <a:p>
            <a:pPr marL="0" indent="0">
              <a:buNone/>
            </a:pPr>
            <a:r>
              <a:rPr lang="tr-TR" sz="8000" dirty="0" smtClean="0">
                <a:solidFill>
                  <a:srgbClr val="FF0000"/>
                </a:solidFill>
              </a:rPr>
              <a:t>LABORATUAR </a:t>
            </a:r>
            <a:r>
              <a:rPr lang="tr-TR" sz="8000" dirty="0">
                <a:solidFill>
                  <a:srgbClr val="FF0000"/>
                </a:solidFill>
              </a:rPr>
              <a:t>UYGULAMA NOTLARI</a:t>
            </a:r>
            <a:endParaRPr lang="tr-TR" sz="8000" dirty="0"/>
          </a:p>
          <a:p>
            <a:endParaRPr lang="tr-TR" sz="8000" dirty="0"/>
          </a:p>
        </p:txBody>
      </p:sp>
      <p:sp>
        <p:nvSpPr>
          <p:cNvPr id="2" name="Altbilgi Yer Tutucusu 1"/>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4E4037D7-6093-476E-B51B-64432E25F304}" type="slidenum">
              <a:rPr lang="tr-TR" smtClean="0"/>
              <a:pPr/>
              <a:t>36</a:t>
            </a:fld>
            <a:endParaRPr lang="tr-TR"/>
          </a:p>
        </p:txBody>
      </p:sp>
    </p:spTree>
    <p:extLst>
      <p:ext uri="{BB962C8B-B14F-4D97-AF65-F5344CB8AC3E}">
        <p14:creationId xmlns:p14="http://schemas.microsoft.com/office/powerpoint/2010/main" xmlns="" val="415966112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solidFill>
                  <a:srgbClr val="FF0000"/>
                </a:solidFill>
              </a:rPr>
              <a:t>MİKROSKOP VE KULLANIMI </a:t>
            </a:r>
            <a:br>
              <a:rPr lang="tr-TR" dirty="0">
                <a:solidFill>
                  <a:srgbClr val="FF0000"/>
                </a:solidFill>
              </a:rPr>
            </a:br>
            <a:endParaRPr lang="tr-TR" dirty="0">
              <a:solidFill>
                <a:srgbClr val="FF0000"/>
              </a:solidFill>
            </a:endParaRPr>
          </a:p>
        </p:txBody>
      </p:sp>
      <p:sp>
        <p:nvSpPr>
          <p:cNvPr id="3" name="İçerik Yer Tutucusu 2"/>
          <p:cNvSpPr>
            <a:spLocks noGrp="1"/>
          </p:cNvSpPr>
          <p:nvPr>
            <p:ph idx="1"/>
          </p:nvPr>
        </p:nvSpPr>
        <p:spPr>
          <a:xfrm>
            <a:off x="838200" y="1825625"/>
            <a:ext cx="10515600" cy="5120298"/>
          </a:xfrm>
        </p:spPr>
        <p:txBody>
          <a:bodyPr>
            <a:noAutofit/>
          </a:bodyPr>
          <a:lstStyle/>
          <a:p>
            <a:pPr marL="0" indent="0">
              <a:buNone/>
            </a:pPr>
            <a:r>
              <a:rPr lang="tr-TR" sz="3200" dirty="0" smtClean="0"/>
              <a:t>• Çeşitli amaçlara dönük olarak 5 çeşit mikroskop geliştirilmiştir. </a:t>
            </a:r>
          </a:p>
          <a:p>
            <a:pPr marL="0" indent="0">
              <a:buNone/>
            </a:pPr>
            <a:r>
              <a:rPr lang="tr-TR" sz="3200" dirty="0" smtClean="0"/>
              <a:t>• Basit Işık Mikroskobu </a:t>
            </a:r>
          </a:p>
          <a:p>
            <a:pPr marL="0" indent="0">
              <a:buNone/>
            </a:pPr>
            <a:r>
              <a:rPr lang="tr-TR" sz="3200" dirty="0" smtClean="0"/>
              <a:t>• Karanlık Saha Mikroskobu </a:t>
            </a:r>
          </a:p>
          <a:p>
            <a:pPr marL="0" indent="0">
              <a:buNone/>
            </a:pPr>
            <a:r>
              <a:rPr lang="tr-TR" sz="3200" dirty="0" smtClean="0"/>
              <a:t>• Faz-Kontrast Mikroskobu </a:t>
            </a:r>
          </a:p>
          <a:p>
            <a:pPr marL="0" indent="0">
              <a:buNone/>
            </a:pPr>
            <a:r>
              <a:rPr lang="tr-TR" sz="3200" dirty="0" smtClean="0"/>
              <a:t>• </a:t>
            </a:r>
            <a:r>
              <a:rPr lang="tr-TR" sz="3200" dirty="0" err="1" smtClean="0"/>
              <a:t>Fluoressant</a:t>
            </a:r>
            <a:r>
              <a:rPr lang="tr-TR" sz="3200" dirty="0" smtClean="0"/>
              <a:t> Mikroskobu </a:t>
            </a:r>
          </a:p>
          <a:p>
            <a:pPr marL="0" indent="0">
              <a:buNone/>
            </a:pPr>
            <a:r>
              <a:rPr lang="tr-TR" sz="3200" dirty="0" smtClean="0"/>
              <a:t>• Elektron Mikroskobu </a:t>
            </a:r>
            <a:endParaRPr lang="tr-TR" sz="3200"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E4037D7-6093-476E-B51B-64432E25F304}" type="slidenum">
              <a:rPr lang="tr-TR" smtClean="0"/>
              <a:pPr/>
              <a:t>37</a:t>
            </a:fld>
            <a:endParaRPr lang="tr-TR"/>
          </a:p>
        </p:txBody>
      </p:sp>
    </p:spTree>
    <p:extLst>
      <p:ext uri="{BB962C8B-B14F-4D97-AF65-F5344CB8AC3E}">
        <p14:creationId xmlns:p14="http://schemas.microsoft.com/office/powerpoint/2010/main" xmlns="" val="307745909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87923"/>
            <a:ext cx="10515600" cy="1116623"/>
          </a:xfrm>
        </p:spPr>
        <p:txBody>
          <a:bodyPr/>
          <a:lstStyle/>
          <a:p>
            <a:pPr algn="ctr"/>
            <a:r>
              <a:rPr lang="tr-TR" dirty="0" smtClean="0">
                <a:solidFill>
                  <a:srgbClr val="FF0000"/>
                </a:solidFill>
              </a:rPr>
              <a:t> Basit Işık Mikroskobu</a:t>
            </a:r>
            <a:endParaRPr lang="tr-TR" dirty="0">
              <a:solidFill>
                <a:srgbClr val="FF0000"/>
              </a:solidFill>
            </a:endParaRPr>
          </a:p>
        </p:txBody>
      </p:sp>
      <p:sp>
        <p:nvSpPr>
          <p:cNvPr id="3" name="İçerik Yer Tutucusu 2"/>
          <p:cNvSpPr>
            <a:spLocks noGrp="1"/>
          </p:cNvSpPr>
          <p:nvPr>
            <p:ph idx="1"/>
          </p:nvPr>
        </p:nvSpPr>
        <p:spPr>
          <a:xfrm>
            <a:off x="0" y="1125415"/>
            <a:ext cx="12192000" cy="5987562"/>
          </a:xfrm>
        </p:spPr>
        <p:txBody>
          <a:bodyPr>
            <a:normAutofit/>
          </a:bodyPr>
          <a:lstStyle/>
          <a:p>
            <a:r>
              <a:rPr lang="tr-TR" sz="4000" dirty="0" smtClean="0"/>
              <a:t>Uygulama </a:t>
            </a:r>
            <a:r>
              <a:rPr lang="tr-TR" sz="4000" dirty="0" err="1" smtClean="0"/>
              <a:t>laboratuarlarında</a:t>
            </a:r>
            <a:r>
              <a:rPr lang="tr-TR" sz="4000" dirty="0" smtClean="0"/>
              <a:t> en çok kullanılan mikroskoptur. Büyütme gücü 1000-3000 arasındadır.</a:t>
            </a:r>
          </a:p>
          <a:p>
            <a:r>
              <a:rPr lang="tr-TR" sz="4000" dirty="0" smtClean="0">
                <a:solidFill>
                  <a:srgbClr val="FF0000"/>
                </a:solidFill>
              </a:rPr>
              <a:t>Genel olarak 2 kısımdan oluşur: </a:t>
            </a:r>
          </a:p>
          <a:p>
            <a:r>
              <a:rPr lang="tr-TR" sz="4000" dirty="0" smtClean="0">
                <a:solidFill>
                  <a:schemeClr val="accent1"/>
                </a:solidFill>
              </a:rPr>
              <a:t>1. Mekanik Kısım </a:t>
            </a:r>
            <a:r>
              <a:rPr lang="tr-TR" sz="4000" dirty="0" smtClean="0"/>
              <a:t>a) Ayak b)Kol c)Tabla d)Tüp </a:t>
            </a:r>
          </a:p>
          <a:p>
            <a:r>
              <a:rPr lang="tr-TR" sz="4000" dirty="0" smtClean="0">
                <a:solidFill>
                  <a:schemeClr val="accent1"/>
                </a:solidFill>
              </a:rPr>
              <a:t>2. Optik Kısım </a:t>
            </a:r>
            <a:r>
              <a:rPr lang="tr-TR" sz="4000" dirty="0" smtClean="0"/>
              <a:t>a) Esas Optik Kısım I. Objektif II. Oküler b) Aydınlatma Sistemi ve Bununla İlgili Optik Kısımlar I. Işık Kaynağı (Aydınlatma Lambası) II. Ayna (her mikroskopta yoktur) III. </a:t>
            </a:r>
            <a:r>
              <a:rPr lang="tr-TR" sz="4000" dirty="0" err="1" smtClean="0"/>
              <a:t>Kondansör</a:t>
            </a:r>
            <a:r>
              <a:rPr lang="tr-TR" sz="4000" dirty="0" smtClean="0"/>
              <a:t> (İris) IV. Diyafram BAUN Çevre Müh. Böl. </a:t>
            </a:r>
            <a:endParaRPr lang="tr-TR" sz="4000"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E4037D7-6093-476E-B51B-64432E25F304}" type="slidenum">
              <a:rPr lang="tr-TR" smtClean="0"/>
              <a:pPr/>
              <a:t>38</a:t>
            </a:fld>
            <a:endParaRPr lang="tr-TR"/>
          </a:p>
        </p:txBody>
      </p:sp>
    </p:spTree>
    <p:extLst>
      <p:ext uri="{BB962C8B-B14F-4D97-AF65-F5344CB8AC3E}">
        <p14:creationId xmlns:p14="http://schemas.microsoft.com/office/powerpoint/2010/main" xmlns="" val="184951201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Mikroskop nedir? Çeşitleri"/>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907932" y="0"/>
            <a:ext cx="8713176" cy="6857999"/>
          </a:xfrm>
          <a:prstGeom prst="rect">
            <a:avLst/>
          </a:prstGeom>
          <a:noFill/>
          <a:extLst>
            <a:ext uri="{909E8E84-426E-40DD-AFC4-6F175D3DCCD1}">
              <a14:hiddenFill xmlns:a14="http://schemas.microsoft.com/office/drawing/2010/main" xmlns="">
                <a:solidFill>
                  <a:srgbClr val="FFFFFF"/>
                </a:solidFill>
              </a14:hiddenFill>
            </a:ext>
          </a:extLst>
        </p:spPr>
      </p:pic>
      <p:sp>
        <p:nvSpPr>
          <p:cNvPr id="2" name="Altbilgi Yer Tutucusu 1"/>
          <p:cNvSpPr>
            <a:spLocks noGrp="1"/>
          </p:cNvSpPr>
          <p:nvPr>
            <p:ph type="ftr" sz="quarter" idx="11"/>
          </p:nvPr>
        </p:nvSpPr>
        <p:spPr/>
        <p:txBody>
          <a:bodyPr/>
          <a:lstStyle/>
          <a:p>
            <a:endParaRPr lang="tr-TR"/>
          </a:p>
        </p:txBody>
      </p:sp>
      <p:sp>
        <p:nvSpPr>
          <p:cNvPr id="3" name="Slayt Numarası Yer Tutucusu 2"/>
          <p:cNvSpPr>
            <a:spLocks noGrp="1"/>
          </p:cNvSpPr>
          <p:nvPr>
            <p:ph type="sldNum" sz="quarter" idx="12"/>
          </p:nvPr>
        </p:nvSpPr>
        <p:spPr/>
        <p:txBody>
          <a:bodyPr/>
          <a:lstStyle/>
          <a:p>
            <a:fld id="{4E4037D7-6093-476E-B51B-64432E25F304}" type="slidenum">
              <a:rPr lang="tr-TR" smtClean="0"/>
              <a:pPr/>
              <a:t>39</a:t>
            </a:fld>
            <a:endParaRPr lang="tr-TR"/>
          </a:p>
        </p:txBody>
      </p:sp>
    </p:spTree>
    <p:extLst>
      <p:ext uri="{BB962C8B-B14F-4D97-AF65-F5344CB8AC3E}">
        <p14:creationId xmlns:p14="http://schemas.microsoft.com/office/powerpoint/2010/main" xmlns="" val="27957267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92369" y="1"/>
            <a:ext cx="11113477" cy="791308"/>
          </a:xfrm>
        </p:spPr>
        <p:txBody>
          <a:bodyPr>
            <a:normAutofit fontScale="90000"/>
          </a:bodyPr>
          <a:lstStyle/>
          <a:p>
            <a:r>
              <a:rPr lang="tr-TR" dirty="0" smtClean="0">
                <a:solidFill>
                  <a:srgbClr val="FF0000"/>
                </a:solidFill>
              </a:rPr>
              <a:t>III. Bölüm : Prokaryotik Organizmalar (III.1. Bakteriler)</a:t>
            </a:r>
            <a:endParaRPr lang="tr-TR" dirty="0"/>
          </a:p>
        </p:txBody>
      </p:sp>
      <p:sp>
        <p:nvSpPr>
          <p:cNvPr id="4" name="Slayt Numarası Yer Tutucusu 3"/>
          <p:cNvSpPr>
            <a:spLocks noGrp="1"/>
          </p:cNvSpPr>
          <p:nvPr>
            <p:ph type="sldNum" sz="quarter" idx="12"/>
          </p:nvPr>
        </p:nvSpPr>
        <p:spPr/>
        <p:txBody>
          <a:bodyPr/>
          <a:lstStyle/>
          <a:p>
            <a:fld id="{8A0D3184-B9AD-417C-BC06-6F01E61B7F3A}" type="slidenum">
              <a:rPr lang="tr-TR" smtClean="0"/>
              <a:pPr/>
              <a:t>4</a:t>
            </a:fld>
            <a:endParaRPr lang="tr-TR"/>
          </a:p>
        </p:txBody>
      </p:sp>
      <p:pic>
        <p:nvPicPr>
          <p:cNvPr id="3074" name="Picture 2" descr="Coccus bakteri şekilleri ile ilgili görsel sonucu"/>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360484" y="1099038"/>
            <a:ext cx="11359661" cy="507792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48773970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70339"/>
            <a:ext cx="10515600" cy="1371599"/>
          </a:xfrm>
        </p:spPr>
        <p:txBody>
          <a:bodyPr>
            <a:normAutofit/>
          </a:bodyPr>
          <a:lstStyle/>
          <a:p>
            <a:pPr algn="ctr"/>
            <a:r>
              <a:rPr lang="tr-TR" sz="4800" dirty="0" smtClean="0">
                <a:solidFill>
                  <a:srgbClr val="FF0000"/>
                </a:solidFill>
              </a:rPr>
              <a:t>Mekanik Kısım </a:t>
            </a:r>
            <a:endParaRPr lang="tr-TR" sz="4800" dirty="0">
              <a:solidFill>
                <a:srgbClr val="FF0000"/>
              </a:solidFill>
            </a:endParaRPr>
          </a:p>
        </p:txBody>
      </p:sp>
      <p:sp>
        <p:nvSpPr>
          <p:cNvPr id="3" name="İçerik Yer Tutucusu 2"/>
          <p:cNvSpPr>
            <a:spLocks noGrp="1"/>
          </p:cNvSpPr>
          <p:nvPr>
            <p:ph idx="1"/>
          </p:nvPr>
        </p:nvSpPr>
        <p:spPr>
          <a:xfrm>
            <a:off x="838200" y="1825624"/>
            <a:ext cx="10515600" cy="4962037"/>
          </a:xfrm>
        </p:spPr>
        <p:txBody>
          <a:bodyPr>
            <a:noAutofit/>
          </a:bodyPr>
          <a:lstStyle/>
          <a:p>
            <a:pPr marL="0" indent="0">
              <a:buNone/>
            </a:pPr>
            <a:r>
              <a:rPr lang="tr-TR" sz="3600" dirty="0" smtClean="0">
                <a:solidFill>
                  <a:schemeClr val="accent1"/>
                </a:solidFill>
              </a:rPr>
              <a:t> 1.  Tüp: </a:t>
            </a:r>
            <a:r>
              <a:rPr lang="tr-TR" sz="3600" dirty="0" smtClean="0"/>
              <a:t>Genellikle 160 mm uzunluğundadır. Bazen birbirine geçmeli iki tüpten oluşabilir. Bunlar ana tüp ve çekme tüptür. </a:t>
            </a:r>
          </a:p>
          <a:p>
            <a:pPr marL="0" indent="0">
              <a:buNone/>
            </a:pPr>
            <a:r>
              <a:rPr lang="tr-TR" sz="3600" dirty="0" smtClean="0"/>
              <a:t> Kol: Mikroskobu tutmaya yarar. </a:t>
            </a:r>
          </a:p>
          <a:p>
            <a:pPr marL="0" indent="0">
              <a:buNone/>
            </a:pPr>
            <a:r>
              <a:rPr lang="tr-TR" sz="3600" dirty="0" smtClean="0"/>
              <a:t> Tabla: Mikroskobun yere oturmasını sağlar. </a:t>
            </a:r>
          </a:p>
          <a:p>
            <a:pPr marL="0" indent="0">
              <a:buNone/>
            </a:pPr>
            <a:r>
              <a:rPr lang="tr-TR" sz="3600" dirty="0" smtClean="0"/>
              <a:t>Makro ve Mikro Vidalar: Kol üzerinde yer alan ve tüpü objeye (veya objeyi tüpe) yaklaştıran veya uzaklaştıran vidalardır.</a:t>
            </a:r>
            <a:endParaRPr lang="tr-TR" sz="3600"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E4037D7-6093-476E-B51B-64432E25F304}" type="slidenum">
              <a:rPr lang="tr-TR" smtClean="0"/>
              <a:pPr/>
              <a:t>40</a:t>
            </a:fld>
            <a:endParaRPr lang="tr-TR"/>
          </a:p>
        </p:txBody>
      </p:sp>
    </p:spTree>
    <p:extLst>
      <p:ext uri="{BB962C8B-B14F-4D97-AF65-F5344CB8AC3E}">
        <p14:creationId xmlns:p14="http://schemas.microsoft.com/office/powerpoint/2010/main" xmlns="" val="8898053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 </a:t>
            </a:r>
            <a:r>
              <a:rPr lang="tr-TR" dirty="0" smtClean="0">
                <a:solidFill>
                  <a:srgbClr val="FF0000"/>
                </a:solidFill>
              </a:rPr>
              <a:t>Optik Kısım </a:t>
            </a:r>
            <a:endParaRPr lang="tr-TR" dirty="0">
              <a:solidFill>
                <a:srgbClr val="FF0000"/>
              </a:solidFill>
            </a:endParaRPr>
          </a:p>
        </p:txBody>
      </p:sp>
      <p:sp>
        <p:nvSpPr>
          <p:cNvPr id="3" name="İçerik Yer Tutucusu 2"/>
          <p:cNvSpPr>
            <a:spLocks noGrp="1"/>
          </p:cNvSpPr>
          <p:nvPr>
            <p:ph idx="1"/>
          </p:nvPr>
        </p:nvSpPr>
        <p:spPr>
          <a:xfrm>
            <a:off x="325315" y="1825625"/>
            <a:ext cx="11605847" cy="4891698"/>
          </a:xfrm>
        </p:spPr>
        <p:txBody>
          <a:bodyPr>
            <a:normAutofit/>
          </a:bodyPr>
          <a:lstStyle/>
          <a:p>
            <a:pPr marL="0" indent="0">
              <a:buNone/>
            </a:pPr>
            <a:r>
              <a:rPr lang="tr-TR" dirty="0" smtClean="0">
                <a:solidFill>
                  <a:schemeClr val="accent1"/>
                </a:solidFill>
              </a:rPr>
              <a:t>a</a:t>
            </a:r>
            <a:r>
              <a:rPr lang="tr-TR" sz="4000" dirty="0" smtClean="0">
                <a:solidFill>
                  <a:schemeClr val="accent1"/>
                </a:solidFill>
              </a:rPr>
              <a:t>) Esas Optik Kısım Oküler: </a:t>
            </a:r>
            <a:r>
              <a:rPr lang="tr-TR" sz="4000" dirty="0" smtClean="0"/>
              <a:t>Tüpün üst ucunda yer alan bir mercek sistemidir. Üzerinde büyütme oranlarını bildiren 5X, 10X, 15X gibi numaralar vardır. Moküler ve binoküler olmak üzere 2 tipi vardır. Bazı mikroskoplarda oküleri taşıyan başlık değiştirilerek </a:t>
            </a:r>
            <a:r>
              <a:rPr lang="tr-TR" sz="4000" dirty="0" err="1" smtClean="0"/>
              <a:t>trioküler</a:t>
            </a:r>
            <a:r>
              <a:rPr lang="tr-TR" sz="4000" dirty="0" smtClean="0"/>
              <a:t> başlık takılabilir. Buraya yerleştirilecek bir fotoğraf makinesi ile incelenen preparatın fotoğrafı çekilebilir. </a:t>
            </a:r>
            <a:endParaRPr lang="tr-TR" sz="4000"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E4037D7-6093-476E-B51B-64432E25F304}" type="slidenum">
              <a:rPr lang="tr-TR" smtClean="0"/>
              <a:pPr/>
              <a:t>41</a:t>
            </a:fld>
            <a:endParaRPr lang="tr-TR"/>
          </a:p>
        </p:txBody>
      </p:sp>
    </p:spTree>
    <p:extLst>
      <p:ext uri="{BB962C8B-B14F-4D97-AF65-F5344CB8AC3E}">
        <p14:creationId xmlns:p14="http://schemas.microsoft.com/office/powerpoint/2010/main" xmlns="" val="194649001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
            <a:ext cx="10515600" cy="1107830"/>
          </a:xfrm>
        </p:spPr>
        <p:txBody>
          <a:bodyPr/>
          <a:lstStyle/>
          <a:p>
            <a:pPr algn="ctr"/>
            <a:r>
              <a:rPr lang="tr-TR" dirty="0" smtClean="0">
                <a:solidFill>
                  <a:srgbClr val="FF0000"/>
                </a:solidFill>
              </a:rPr>
              <a:t>Optik Kısım </a:t>
            </a:r>
            <a:endParaRPr lang="tr-TR" dirty="0"/>
          </a:p>
        </p:txBody>
      </p:sp>
      <p:sp>
        <p:nvSpPr>
          <p:cNvPr id="3" name="İçerik Yer Tutucusu 2"/>
          <p:cNvSpPr>
            <a:spLocks noGrp="1"/>
          </p:cNvSpPr>
          <p:nvPr>
            <p:ph idx="1"/>
          </p:nvPr>
        </p:nvSpPr>
        <p:spPr>
          <a:xfrm>
            <a:off x="254977" y="888022"/>
            <a:ext cx="11728937" cy="5908431"/>
          </a:xfrm>
        </p:spPr>
        <p:txBody>
          <a:bodyPr>
            <a:normAutofit lnSpcReduction="10000"/>
          </a:bodyPr>
          <a:lstStyle/>
          <a:p>
            <a:pPr marL="0" indent="0">
              <a:buNone/>
            </a:pPr>
            <a:r>
              <a:rPr lang="tr-TR" dirty="0" smtClean="0"/>
              <a:t> </a:t>
            </a:r>
            <a:r>
              <a:rPr lang="tr-TR" sz="3600" dirty="0" smtClean="0">
                <a:solidFill>
                  <a:schemeClr val="accent1"/>
                </a:solidFill>
              </a:rPr>
              <a:t>Objektif:</a:t>
            </a:r>
            <a:r>
              <a:rPr lang="tr-TR" sz="3600" dirty="0" smtClean="0"/>
              <a:t> Objenin hemen üzerinde yer alan ve revolver denilen döndürme mekanizması ile dönebilen mercek sistemidir. Böylece istenilen büyütmeye sahip objektif ile çalışılabilir. Her objektifte büyütme oranlarını bildiren 10X, 20X, 40X, 60X,100X gibi değerler bulunur. </a:t>
            </a:r>
          </a:p>
          <a:p>
            <a:pPr marL="0" indent="0">
              <a:buNone/>
            </a:pPr>
            <a:r>
              <a:rPr lang="tr-TR" sz="3600" dirty="0" smtClean="0"/>
              <a:t> </a:t>
            </a:r>
            <a:r>
              <a:rPr lang="tr-TR" sz="3600" dirty="0" err="1" smtClean="0">
                <a:solidFill>
                  <a:schemeClr val="accent1"/>
                </a:solidFill>
              </a:rPr>
              <a:t>Kondansör</a:t>
            </a:r>
            <a:r>
              <a:rPr lang="tr-TR" sz="3600" dirty="0" smtClean="0">
                <a:solidFill>
                  <a:schemeClr val="accent1"/>
                </a:solidFill>
              </a:rPr>
              <a:t> ve Diyafram: </a:t>
            </a:r>
            <a:r>
              <a:rPr lang="tr-TR" sz="3600" dirty="0" smtClean="0"/>
              <a:t>Tablanın hemen altındadır. </a:t>
            </a:r>
            <a:r>
              <a:rPr lang="tr-TR" sz="3600" dirty="0" err="1" smtClean="0"/>
              <a:t>Kondansör</a:t>
            </a:r>
            <a:r>
              <a:rPr lang="tr-TR" sz="3600" dirty="0" smtClean="0"/>
              <a:t>, ışığı obje üzerinde toplar. Genellikle iki mercekten yapılmışlardır ve bir vida ile aşağı yukarı doğru hareket ettirilerek ışığın odaklanmasını (</a:t>
            </a:r>
            <a:r>
              <a:rPr lang="tr-TR" sz="3600" dirty="0" err="1" smtClean="0"/>
              <a:t>fokuslanmasını</a:t>
            </a:r>
            <a:r>
              <a:rPr lang="tr-TR" sz="3600" dirty="0" smtClean="0"/>
              <a:t>) sağlarlar. </a:t>
            </a:r>
            <a:endParaRPr lang="tr-TR" sz="3600" dirty="0"/>
          </a:p>
          <a:p>
            <a:pPr marL="0" indent="0">
              <a:buNone/>
            </a:pPr>
            <a:r>
              <a:rPr lang="tr-TR" sz="3600" dirty="0" smtClean="0">
                <a:solidFill>
                  <a:schemeClr val="accent1"/>
                </a:solidFill>
              </a:rPr>
              <a:t>Diyafram: </a:t>
            </a:r>
            <a:r>
              <a:rPr lang="tr-TR" sz="3600" dirty="0" err="1" smtClean="0"/>
              <a:t>Kondansörün</a:t>
            </a:r>
            <a:r>
              <a:rPr lang="tr-TR" sz="3600" dirty="0" smtClean="0"/>
              <a:t> altında yer alır ve </a:t>
            </a:r>
            <a:r>
              <a:rPr lang="tr-TR" sz="3600" dirty="0" err="1" smtClean="0"/>
              <a:t>kondasöre</a:t>
            </a:r>
            <a:r>
              <a:rPr lang="tr-TR" sz="3600" dirty="0" smtClean="0"/>
              <a:t> giden ışığın az veya çok olmasını sağlar. </a:t>
            </a:r>
            <a:r>
              <a:rPr lang="tr-TR" sz="3600" dirty="0" err="1" smtClean="0"/>
              <a:t>İmmersiyon</a:t>
            </a:r>
            <a:r>
              <a:rPr lang="tr-TR" sz="3600" dirty="0" smtClean="0"/>
              <a:t> çalışmalarında diyafram genellikle tam açılır. </a:t>
            </a:r>
            <a:endParaRPr lang="tr-TR" sz="3600"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E4037D7-6093-476E-B51B-64432E25F304}" type="slidenum">
              <a:rPr lang="tr-TR" smtClean="0"/>
              <a:pPr/>
              <a:t>42</a:t>
            </a:fld>
            <a:endParaRPr lang="tr-TR"/>
          </a:p>
        </p:txBody>
      </p:sp>
    </p:spTree>
    <p:extLst>
      <p:ext uri="{BB962C8B-B14F-4D97-AF65-F5344CB8AC3E}">
        <p14:creationId xmlns:p14="http://schemas.microsoft.com/office/powerpoint/2010/main" xmlns="" val="144146613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solidFill>
                  <a:srgbClr val="FF0000"/>
                </a:solidFill>
              </a:rPr>
              <a:t>Optik Kısım </a:t>
            </a:r>
            <a:endParaRPr lang="tr-TR" dirty="0"/>
          </a:p>
        </p:txBody>
      </p:sp>
      <p:sp>
        <p:nvSpPr>
          <p:cNvPr id="3" name="İçerik Yer Tutucusu 2"/>
          <p:cNvSpPr>
            <a:spLocks noGrp="1"/>
          </p:cNvSpPr>
          <p:nvPr>
            <p:ph idx="1"/>
          </p:nvPr>
        </p:nvSpPr>
        <p:spPr/>
        <p:txBody>
          <a:bodyPr>
            <a:noAutofit/>
          </a:bodyPr>
          <a:lstStyle/>
          <a:p>
            <a:r>
              <a:rPr lang="tr-TR" sz="3600" dirty="0" smtClean="0"/>
              <a:t>100X objektife </a:t>
            </a:r>
            <a:r>
              <a:rPr lang="tr-TR" sz="3600" dirty="0" err="1" smtClean="0"/>
              <a:t>immersiyon</a:t>
            </a:r>
            <a:r>
              <a:rPr lang="tr-TR" sz="3600" dirty="0" smtClean="0"/>
              <a:t> objektifi de denir. Objenin üzerine </a:t>
            </a:r>
            <a:r>
              <a:rPr lang="tr-TR" sz="3600" dirty="0" err="1" smtClean="0"/>
              <a:t>immersiyon</a:t>
            </a:r>
            <a:r>
              <a:rPr lang="tr-TR" sz="3600" dirty="0" smtClean="0"/>
              <a:t> yağı damlatılarak kullanılır. Çünkü, </a:t>
            </a:r>
            <a:r>
              <a:rPr lang="tr-TR" sz="3600" dirty="0" err="1" smtClean="0"/>
              <a:t>immersiyon</a:t>
            </a:r>
            <a:r>
              <a:rPr lang="tr-TR" sz="3600" dirty="0" smtClean="0"/>
              <a:t> objektifinin alt tarafı çok küçüktür. Objeden gelen ışınlar yeteri kadar bu objektife geçemez. Bunu sağlamak için </a:t>
            </a:r>
            <a:r>
              <a:rPr lang="tr-TR" sz="3600" dirty="0" err="1" smtClean="0"/>
              <a:t>immersiyon</a:t>
            </a:r>
            <a:r>
              <a:rPr lang="tr-TR" sz="3600" dirty="0" smtClean="0"/>
              <a:t> yağından (sedir yağı) yararlanılır. </a:t>
            </a:r>
            <a:r>
              <a:rPr lang="tr-TR" sz="3600" dirty="0" err="1" smtClean="0"/>
              <a:t>İmmersiyon</a:t>
            </a:r>
            <a:r>
              <a:rPr lang="tr-TR" sz="3600" dirty="0" smtClean="0"/>
              <a:t> yağının kırılma indisi camın kırılma indisine çok yakındır. Bu nedenle ışınlar kırılmadan merceğe girebilir. Bazı sıvıların kırılma indisleri: </a:t>
            </a:r>
            <a:r>
              <a:rPr lang="tr-TR" sz="3600" dirty="0" err="1" smtClean="0"/>
              <a:t>İmmersiyon</a:t>
            </a:r>
            <a:r>
              <a:rPr lang="tr-TR" sz="3600" dirty="0" smtClean="0"/>
              <a:t> yağı: 1.535 Balsam: 1.524 </a:t>
            </a:r>
            <a:r>
              <a:rPr lang="tr-TR" sz="3600" dirty="0" err="1" smtClean="0"/>
              <a:t>Gliserol</a:t>
            </a:r>
            <a:r>
              <a:rPr lang="tr-TR" sz="3600" dirty="0" smtClean="0"/>
              <a:t>: 1.460 Su: 1.334 Hava: 1.000 B</a:t>
            </a:r>
            <a:endParaRPr lang="tr-TR" sz="3600"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E4037D7-6093-476E-B51B-64432E25F304}" type="slidenum">
              <a:rPr lang="tr-TR" smtClean="0"/>
              <a:pPr/>
              <a:t>43</a:t>
            </a:fld>
            <a:endParaRPr lang="tr-TR"/>
          </a:p>
        </p:txBody>
      </p:sp>
    </p:spTree>
    <p:extLst>
      <p:ext uri="{BB962C8B-B14F-4D97-AF65-F5344CB8AC3E}">
        <p14:creationId xmlns:p14="http://schemas.microsoft.com/office/powerpoint/2010/main" xmlns="" val="405280284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5400" dirty="0" smtClean="0">
                <a:solidFill>
                  <a:srgbClr val="FF0000"/>
                </a:solidFill>
              </a:rPr>
              <a:t>Büyütme</a:t>
            </a:r>
            <a:endParaRPr lang="tr-TR" sz="5400" dirty="0">
              <a:solidFill>
                <a:srgbClr val="FF0000"/>
              </a:solidFill>
            </a:endParaRPr>
          </a:p>
        </p:txBody>
      </p:sp>
      <p:sp>
        <p:nvSpPr>
          <p:cNvPr id="3" name="İçerik Yer Tutucusu 2"/>
          <p:cNvSpPr>
            <a:spLocks noGrp="1"/>
          </p:cNvSpPr>
          <p:nvPr>
            <p:ph idx="1"/>
          </p:nvPr>
        </p:nvSpPr>
        <p:spPr>
          <a:xfrm>
            <a:off x="838200" y="1825624"/>
            <a:ext cx="10515600" cy="5032375"/>
          </a:xfrm>
        </p:spPr>
        <p:txBody>
          <a:bodyPr>
            <a:normAutofit fontScale="92500"/>
          </a:bodyPr>
          <a:lstStyle/>
          <a:p>
            <a:r>
              <a:rPr lang="tr-TR" sz="4400" dirty="0" smtClean="0"/>
              <a:t>Objektif, kendi odak uzaklığının altında bulunan bir cismin görüntüsünü okülere hakiki, ters ve büyük olarak aktarır. Bu görüntü okülerde daha da büyütülerek göze iletilir. </a:t>
            </a:r>
          </a:p>
          <a:p>
            <a:r>
              <a:rPr lang="tr-TR" sz="4400" dirty="0" smtClean="0"/>
              <a:t>Büyütme (B): Objektifin büyütmesi x Oküler büyütmesi </a:t>
            </a:r>
          </a:p>
          <a:p>
            <a:r>
              <a:rPr lang="tr-TR" sz="4400" dirty="0" smtClean="0"/>
              <a:t>Objektifin Büyütmesi: Tüpün Uzunluğu / Objektifin Odak Uzaklığı</a:t>
            </a:r>
            <a:endParaRPr lang="tr-TR" sz="4400"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E4037D7-6093-476E-B51B-64432E25F304}" type="slidenum">
              <a:rPr lang="tr-TR" smtClean="0"/>
              <a:pPr/>
              <a:t>44</a:t>
            </a:fld>
            <a:endParaRPr lang="tr-TR"/>
          </a:p>
        </p:txBody>
      </p:sp>
    </p:spTree>
    <p:extLst>
      <p:ext uri="{BB962C8B-B14F-4D97-AF65-F5344CB8AC3E}">
        <p14:creationId xmlns:p14="http://schemas.microsoft.com/office/powerpoint/2010/main" xmlns="" val="262605192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Örnek </a:t>
            </a:r>
            <a:endParaRPr lang="tr-TR" dirty="0"/>
          </a:p>
        </p:txBody>
      </p:sp>
      <p:sp>
        <p:nvSpPr>
          <p:cNvPr id="3" name="İçerik Yer Tutucusu 2"/>
          <p:cNvSpPr>
            <a:spLocks noGrp="1"/>
          </p:cNvSpPr>
          <p:nvPr>
            <p:ph idx="1"/>
          </p:nvPr>
        </p:nvSpPr>
        <p:spPr/>
        <p:txBody>
          <a:bodyPr/>
          <a:lstStyle/>
          <a:p>
            <a:pPr marL="0" indent="0">
              <a:buNone/>
            </a:pPr>
            <a:r>
              <a:rPr lang="tr-TR" dirty="0" smtClean="0"/>
              <a:t>• 10x oküler kullanıldığında </a:t>
            </a:r>
          </a:p>
          <a:p>
            <a:pPr marL="0" indent="0">
              <a:buNone/>
            </a:pPr>
            <a:r>
              <a:rPr lang="tr-TR" dirty="0" smtClean="0"/>
              <a:t>• Objektif 10X ise Büyütme 100 </a:t>
            </a:r>
          </a:p>
          <a:p>
            <a:pPr marL="0" indent="0">
              <a:buNone/>
            </a:pPr>
            <a:r>
              <a:rPr lang="tr-TR" dirty="0" smtClean="0"/>
              <a:t>• Objektif 100X ise Büyütme 1000 olur.</a:t>
            </a:r>
          </a:p>
          <a:p>
            <a:pPr marL="0" indent="0">
              <a:buNone/>
            </a:pPr>
            <a:r>
              <a:rPr lang="tr-TR" dirty="0" smtClean="0"/>
              <a:t>• </a:t>
            </a:r>
            <a:r>
              <a:rPr lang="tr-TR" dirty="0" smtClean="0">
                <a:solidFill>
                  <a:srgbClr val="00B0F0"/>
                </a:solidFill>
              </a:rPr>
              <a:t>Büyütme ve Mikroskop Görüş Alanı İlişkisi; </a:t>
            </a:r>
          </a:p>
          <a:p>
            <a:pPr marL="0" indent="0">
              <a:buNone/>
            </a:pPr>
            <a:r>
              <a:rPr lang="tr-TR" dirty="0" smtClean="0"/>
              <a:t>• Bir mikroskopta büyütme oranı arttıkça görüş alanı daralır. Ancak bu durumda preparattaki belirli bir bölgenin daha detaylı incelenmesi olanağı elde edilir. </a:t>
            </a:r>
            <a:endParaRPr lang="tr-TR"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E4037D7-6093-476E-B51B-64432E25F304}" type="slidenum">
              <a:rPr lang="tr-TR" smtClean="0"/>
              <a:pPr/>
              <a:t>45</a:t>
            </a:fld>
            <a:endParaRPr lang="tr-TR"/>
          </a:p>
        </p:txBody>
      </p:sp>
    </p:spTree>
    <p:extLst>
      <p:ext uri="{BB962C8B-B14F-4D97-AF65-F5344CB8AC3E}">
        <p14:creationId xmlns:p14="http://schemas.microsoft.com/office/powerpoint/2010/main" xmlns="" val="418053417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
            <a:ext cx="10515600" cy="1142999"/>
          </a:xfrm>
        </p:spPr>
        <p:txBody>
          <a:bodyPr>
            <a:normAutofit fontScale="90000"/>
          </a:bodyPr>
          <a:lstStyle/>
          <a:p>
            <a:pPr algn="ctr"/>
            <a:r>
              <a:rPr lang="tr-TR" dirty="0" smtClean="0">
                <a:solidFill>
                  <a:srgbClr val="FF0000"/>
                </a:solidFill>
              </a:rPr>
              <a:t>Mikroskopla Çalışma Teknikleri ve Bu Konuda Dikkat Edilecek Noktalar </a:t>
            </a:r>
            <a:endParaRPr lang="tr-TR" dirty="0">
              <a:solidFill>
                <a:srgbClr val="FF0000"/>
              </a:solidFill>
            </a:endParaRPr>
          </a:p>
        </p:txBody>
      </p:sp>
      <p:sp>
        <p:nvSpPr>
          <p:cNvPr id="3" name="İçerik Yer Tutucusu 2"/>
          <p:cNvSpPr>
            <a:spLocks noGrp="1"/>
          </p:cNvSpPr>
          <p:nvPr>
            <p:ph idx="1"/>
          </p:nvPr>
        </p:nvSpPr>
        <p:spPr>
          <a:xfrm>
            <a:off x="149469" y="1143000"/>
            <a:ext cx="11975123" cy="5714999"/>
          </a:xfrm>
        </p:spPr>
        <p:txBody>
          <a:bodyPr>
            <a:normAutofit/>
          </a:bodyPr>
          <a:lstStyle/>
          <a:p>
            <a:r>
              <a:rPr lang="tr-TR" dirty="0" smtClean="0"/>
              <a:t>1. Mikroskop kullanılmadığı durumlarda özel kılıfı ve kutusu içinde tozsuz bir ortamda muhafaza edilmelidir. </a:t>
            </a:r>
          </a:p>
          <a:p>
            <a:r>
              <a:rPr lang="tr-TR" dirty="0" smtClean="0"/>
              <a:t>2. </a:t>
            </a:r>
            <a:r>
              <a:rPr lang="tr-TR" dirty="0" err="1" smtClean="0"/>
              <a:t>Mkroskop</a:t>
            </a:r>
            <a:r>
              <a:rPr lang="tr-TR" dirty="0" smtClean="0"/>
              <a:t> bir yerden diğer yere taşınırken çarpma ve darbelerden uzak tutulmalı ve mikroskop iki elle destek vererek taşınmalıdır. </a:t>
            </a:r>
          </a:p>
          <a:p>
            <a:r>
              <a:rPr lang="tr-TR" dirty="0" smtClean="0"/>
              <a:t>3. Mikroskobun mercekleri (objektif, oküler ve </a:t>
            </a:r>
            <a:r>
              <a:rPr lang="tr-TR" dirty="0" err="1" smtClean="0"/>
              <a:t>kondansör</a:t>
            </a:r>
            <a:r>
              <a:rPr lang="tr-TR" dirty="0" smtClean="0"/>
              <a:t>) her kullanımından evvel ve sonra ince bir mercek kağıdı veya yumuşak dokulu bir tülbent aracılığıyla temizlenmelidir. Bu amaçla mendil veya önlük kullanılmamalıdır. Eğer </a:t>
            </a:r>
            <a:r>
              <a:rPr lang="tr-TR" dirty="0" err="1" smtClean="0"/>
              <a:t>immersiyon</a:t>
            </a:r>
            <a:r>
              <a:rPr lang="tr-TR" dirty="0" smtClean="0"/>
              <a:t> merceği kullanılmışsa bu objektif işin bitimini takiben hiç bekletmeksizin özenle temizlik işlemi yapılmalıdır. </a:t>
            </a:r>
          </a:p>
          <a:p>
            <a:r>
              <a:rPr lang="tr-TR" dirty="0" smtClean="0"/>
              <a:t>4. Mikroskop kısımları hiçbir zaman ıslak bırakılmamalıdır. </a:t>
            </a:r>
          </a:p>
          <a:p>
            <a:r>
              <a:rPr lang="tr-TR" dirty="0" smtClean="0"/>
              <a:t>5. İnceleme bittikten sonra mikroskop usulüne uygun olarak temizlenir kurulanır ve kılıfı geçirilerek muhafaza edilir. </a:t>
            </a:r>
            <a:endParaRPr lang="tr-TR"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E4037D7-6093-476E-B51B-64432E25F304}" type="slidenum">
              <a:rPr lang="tr-TR" smtClean="0"/>
              <a:pPr/>
              <a:t>46</a:t>
            </a:fld>
            <a:endParaRPr lang="tr-TR"/>
          </a:p>
        </p:txBody>
      </p:sp>
    </p:spTree>
    <p:extLst>
      <p:ext uri="{BB962C8B-B14F-4D97-AF65-F5344CB8AC3E}">
        <p14:creationId xmlns:p14="http://schemas.microsoft.com/office/powerpoint/2010/main" xmlns="" val="319849254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solidFill>
                  <a:srgbClr val="FF0000"/>
                </a:solidFill>
              </a:rPr>
              <a:t>Bakterilerin Boyanması </a:t>
            </a:r>
            <a:endParaRPr lang="tr-TR" dirty="0">
              <a:solidFill>
                <a:srgbClr val="FF0000"/>
              </a:solidFill>
            </a:endParaRPr>
          </a:p>
        </p:txBody>
      </p:sp>
      <p:sp>
        <p:nvSpPr>
          <p:cNvPr id="3" name="İçerik Yer Tutucusu 2"/>
          <p:cNvSpPr>
            <a:spLocks noGrp="1"/>
          </p:cNvSpPr>
          <p:nvPr>
            <p:ph idx="1"/>
          </p:nvPr>
        </p:nvSpPr>
        <p:spPr>
          <a:xfrm>
            <a:off x="838200" y="1825624"/>
            <a:ext cx="10515600" cy="5032375"/>
          </a:xfrm>
        </p:spPr>
        <p:txBody>
          <a:bodyPr>
            <a:normAutofit fontScale="92500" lnSpcReduction="20000"/>
          </a:bodyPr>
          <a:lstStyle/>
          <a:p>
            <a:pPr marL="0" indent="0">
              <a:buNone/>
            </a:pPr>
            <a:r>
              <a:rPr lang="tr-TR" dirty="0" smtClean="0"/>
              <a:t> </a:t>
            </a:r>
            <a:r>
              <a:rPr lang="tr-TR" sz="4000" dirty="0" smtClean="0"/>
              <a:t>Bakteriler genel olarak şeffaftırlar. Bu nedenle de mikroskopta direkt olarak incelenmeleri güçtür. Bakterileri tanımlama yollarından birisi onları boyayarak incelemektir. Bakteriler boyanarak, onların mikroskobik morfolojileri ve çeşitli boyalara karşı davranışları hakkında bilgiler elde edilir. </a:t>
            </a:r>
          </a:p>
          <a:p>
            <a:pPr marL="0" indent="0">
              <a:buNone/>
            </a:pPr>
            <a:r>
              <a:rPr lang="tr-TR" sz="4000" dirty="0" smtClean="0"/>
              <a:t> </a:t>
            </a:r>
            <a:r>
              <a:rPr lang="tr-TR" sz="4000" dirty="0" smtClean="0">
                <a:solidFill>
                  <a:schemeClr val="accent1"/>
                </a:solidFill>
              </a:rPr>
              <a:t>Basit Boyama </a:t>
            </a:r>
          </a:p>
          <a:p>
            <a:pPr marL="0" indent="0">
              <a:buNone/>
            </a:pPr>
            <a:r>
              <a:rPr lang="tr-TR" sz="4000" dirty="0" smtClean="0"/>
              <a:t> Bu yöntem ile bakterilerin </a:t>
            </a:r>
            <a:r>
              <a:rPr lang="tr-TR" sz="4000" dirty="0" err="1" smtClean="0"/>
              <a:t>boyanmasıda</a:t>
            </a:r>
            <a:r>
              <a:rPr lang="tr-TR" sz="4000" dirty="0" smtClean="0"/>
              <a:t> tek tür boya kullanılmaktadır. Basit boyamada metilen mavisi ya da kristal </a:t>
            </a:r>
            <a:r>
              <a:rPr lang="tr-TR" sz="4000" dirty="0" err="1" smtClean="0"/>
              <a:t>viyolet</a:t>
            </a:r>
            <a:r>
              <a:rPr lang="tr-TR" sz="4000" dirty="0" smtClean="0"/>
              <a:t> boyalarından birisi kullanılabilir. Bakteriler boyamada kullanılan boyanın rengini alırlar. </a:t>
            </a:r>
            <a:endParaRPr lang="tr-TR" sz="4000"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E4037D7-6093-476E-B51B-64432E25F304}" type="slidenum">
              <a:rPr lang="tr-TR" smtClean="0"/>
              <a:pPr/>
              <a:t>47</a:t>
            </a:fld>
            <a:endParaRPr lang="tr-TR"/>
          </a:p>
        </p:txBody>
      </p:sp>
    </p:spTree>
    <p:extLst>
      <p:ext uri="{BB962C8B-B14F-4D97-AF65-F5344CB8AC3E}">
        <p14:creationId xmlns:p14="http://schemas.microsoft.com/office/powerpoint/2010/main" xmlns="" val="177079309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
            <a:ext cx="10515600" cy="641837"/>
          </a:xfrm>
        </p:spPr>
        <p:txBody>
          <a:bodyPr>
            <a:normAutofit fontScale="90000"/>
          </a:bodyPr>
          <a:lstStyle/>
          <a:p>
            <a:pPr algn="ctr"/>
            <a:r>
              <a:rPr lang="tr-TR" dirty="0" smtClean="0">
                <a:solidFill>
                  <a:srgbClr val="FF0000"/>
                </a:solidFill>
              </a:rPr>
              <a:t>Bakterilerin Boyanması </a:t>
            </a:r>
            <a:endParaRPr lang="tr-TR" dirty="0"/>
          </a:p>
        </p:txBody>
      </p:sp>
      <p:sp>
        <p:nvSpPr>
          <p:cNvPr id="3" name="İçerik Yer Tutucusu 2"/>
          <p:cNvSpPr>
            <a:spLocks noGrp="1"/>
          </p:cNvSpPr>
          <p:nvPr>
            <p:ph idx="1"/>
          </p:nvPr>
        </p:nvSpPr>
        <p:spPr>
          <a:xfrm>
            <a:off x="0" y="703386"/>
            <a:ext cx="12192000" cy="6154614"/>
          </a:xfrm>
        </p:spPr>
        <p:txBody>
          <a:bodyPr>
            <a:normAutofit/>
          </a:bodyPr>
          <a:lstStyle/>
          <a:p>
            <a:r>
              <a:rPr lang="tr-TR" sz="3600" dirty="0" smtClean="0">
                <a:solidFill>
                  <a:schemeClr val="accent1"/>
                </a:solidFill>
              </a:rPr>
              <a:t>Boyama genel olarak preparat hazırlama ve boyama olmak üzere iki aşamada gerçekleştirilir.</a:t>
            </a:r>
            <a:r>
              <a:rPr lang="tr-TR" sz="3600" dirty="0" smtClean="0"/>
              <a:t> </a:t>
            </a:r>
          </a:p>
          <a:p>
            <a:r>
              <a:rPr lang="tr-TR" sz="3600" dirty="0" smtClean="0"/>
              <a:t>1. Preparat hazırlama (yayma-kurutma-</a:t>
            </a:r>
            <a:r>
              <a:rPr lang="tr-TR" sz="3600" dirty="0" err="1" smtClean="0"/>
              <a:t>fiksasyon</a:t>
            </a:r>
            <a:r>
              <a:rPr lang="tr-TR" sz="3600" dirty="0" smtClean="0"/>
              <a:t>) 1.1. Lamın temizlenmesinde lamın üzerine 1-2 damla etil alkol damlatılır ve temiz bir bezle silinir. Daha sonra silinen lam yüzü </a:t>
            </a:r>
            <a:r>
              <a:rPr lang="tr-TR" sz="3600" dirty="0" err="1" smtClean="0"/>
              <a:t>bunzen</a:t>
            </a:r>
            <a:r>
              <a:rPr lang="tr-TR" sz="3600" dirty="0" smtClean="0"/>
              <a:t> beki alevinden geçirilir. Temiz lamın ortasına bir damla damıtık su konur. </a:t>
            </a:r>
          </a:p>
          <a:p>
            <a:r>
              <a:rPr lang="tr-TR" sz="3600" dirty="0" smtClean="0"/>
              <a:t>1.2. Kültürden öze ile alınan örnek, önce su damlası yanında ezilerek, daha sonra da su damlası ile azar azar karıştırılarak lamın üzerine ince bir film halinde yayılır (</a:t>
            </a:r>
            <a:r>
              <a:rPr lang="tr-TR" sz="3600" dirty="0" err="1" smtClean="0"/>
              <a:t>smear</a:t>
            </a:r>
            <a:r>
              <a:rPr lang="tr-TR" sz="3600" dirty="0" smtClean="0"/>
              <a:t> yapma). </a:t>
            </a:r>
          </a:p>
          <a:p>
            <a:r>
              <a:rPr lang="tr-TR" sz="3600" dirty="0" smtClean="0"/>
              <a:t>1.3. Havada kuruması sağlanır. </a:t>
            </a: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E4037D7-6093-476E-B51B-64432E25F304}" type="slidenum">
              <a:rPr lang="tr-TR" smtClean="0"/>
              <a:pPr/>
              <a:t>48</a:t>
            </a:fld>
            <a:endParaRPr lang="tr-TR"/>
          </a:p>
        </p:txBody>
      </p:sp>
    </p:spTree>
    <p:extLst>
      <p:ext uri="{BB962C8B-B14F-4D97-AF65-F5344CB8AC3E}">
        <p14:creationId xmlns:p14="http://schemas.microsoft.com/office/powerpoint/2010/main" xmlns="" val="93359932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0"/>
            <a:ext cx="10515600" cy="835269"/>
          </a:xfrm>
        </p:spPr>
        <p:txBody>
          <a:bodyPr>
            <a:normAutofit/>
          </a:bodyPr>
          <a:lstStyle/>
          <a:p>
            <a:pPr algn="ctr"/>
            <a:r>
              <a:rPr lang="tr-TR" dirty="0" smtClean="0">
                <a:solidFill>
                  <a:srgbClr val="FF0000"/>
                </a:solidFill>
              </a:rPr>
              <a:t>Bakterilerin Boyanması </a:t>
            </a:r>
            <a:endParaRPr lang="tr-TR" dirty="0"/>
          </a:p>
        </p:txBody>
      </p:sp>
      <p:sp>
        <p:nvSpPr>
          <p:cNvPr id="3" name="İçerik Yer Tutucusu 2"/>
          <p:cNvSpPr>
            <a:spLocks noGrp="1"/>
          </p:cNvSpPr>
          <p:nvPr>
            <p:ph idx="1"/>
          </p:nvPr>
        </p:nvSpPr>
        <p:spPr>
          <a:xfrm>
            <a:off x="263769" y="835269"/>
            <a:ext cx="11860823" cy="6022731"/>
          </a:xfrm>
        </p:spPr>
        <p:txBody>
          <a:bodyPr>
            <a:normAutofit/>
          </a:bodyPr>
          <a:lstStyle/>
          <a:p>
            <a:r>
              <a:rPr lang="tr-TR" sz="3200" dirty="0" smtClean="0"/>
              <a:t>1.4. Bakterilerin lam üzerine tespiti (</a:t>
            </a:r>
            <a:r>
              <a:rPr lang="tr-TR" sz="3200" dirty="0" err="1" smtClean="0"/>
              <a:t>fiksasyon</a:t>
            </a:r>
            <a:r>
              <a:rPr lang="tr-TR" sz="3200" dirty="0" smtClean="0"/>
              <a:t>) yapılır. Bunun için genel olarak, lamın alt yüzünü üç defa </a:t>
            </a:r>
            <a:r>
              <a:rPr lang="tr-TR" sz="3200" dirty="0" err="1" smtClean="0"/>
              <a:t>Bunzen</a:t>
            </a:r>
            <a:r>
              <a:rPr lang="tr-TR" sz="3200" dirty="0" smtClean="0"/>
              <a:t> beki alevinden geçirmek gerekmektedir. </a:t>
            </a:r>
            <a:r>
              <a:rPr lang="tr-TR" sz="3200" dirty="0" err="1" smtClean="0"/>
              <a:t>Fiksasyon</a:t>
            </a:r>
            <a:r>
              <a:rPr lang="tr-TR" sz="3200" dirty="0" smtClean="0"/>
              <a:t> sırasında preparat alev üzerinden seri olarak geçirilmelidir. Aksi takdirde mikroorganizmalar dağılmış, şişmiş, patlamış ve deforme olmuş şekilde görülürler. </a:t>
            </a:r>
            <a:r>
              <a:rPr lang="tr-TR" sz="3200" dirty="0" err="1" smtClean="0"/>
              <a:t>Fiksasyon</a:t>
            </a:r>
            <a:r>
              <a:rPr lang="tr-TR" sz="3200" dirty="0" smtClean="0"/>
              <a:t> işlemi bakterilerin ölmesini ve preparat yıkanırken onların lamın üzerinden akıp gitmemesini sağlamak için yapılır.</a:t>
            </a:r>
          </a:p>
          <a:p>
            <a:r>
              <a:rPr lang="tr-TR" sz="3200" dirty="0" smtClean="0"/>
              <a:t>2. Preparat üzeri kullanılacak boya çözeltisiyle kaplanarak 1 </a:t>
            </a:r>
            <a:r>
              <a:rPr lang="tr-TR" sz="3200" dirty="0" err="1" smtClean="0"/>
              <a:t>dk</a:t>
            </a:r>
            <a:r>
              <a:rPr lang="tr-TR" sz="3200" dirty="0" smtClean="0"/>
              <a:t> beklenir. </a:t>
            </a:r>
          </a:p>
          <a:p>
            <a:r>
              <a:rPr lang="tr-TR" sz="3200" dirty="0" smtClean="0"/>
              <a:t>3. Boya dökülerek, preparat damıtık suyla yıkanır. </a:t>
            </a:r>
          </a:p>
          <a:p>
            <a:r>
              <a:rPr lang="tr-TR" sz="3200" dirty="0" smtClean="0"/>
              <a:t>4. Kurutulan preparat mikroskopta </a:t>
            </a:r>
            <a:r>
              <a:rPr lang="tr-TR" sz="3200" dirty="0" err="1" smtClean="0"/>
              <a:t>immersiyon</a:t>
            </a:r>
            <a:r>
              <a:rPr lang="tr-TR" sz="3200" dirty="0" smtClean="0"/>
              <a:t> objektifiyle incelenir.</a:t>
            </a:r>
          </a:p>
          <a:p>
            <a:endParaRPr lang="tr-TR" sz="3200"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E4037D7-6093-476E-B51B-64432E25F304}" type="slidenum">
              <a:rPr lang="tr-TR" smtClean="0"/>
              <a:pPr/>
              <a:t>49</a:t>
            </a:fld>
            <a:endParaRPr lang="tr-TR"/>
          </a:p>
        </p:txBody>
      </p:sp>
    </p:spTree>
    <p:extLst>
      <p:ext uri="{BB962C8B-B14F-4D97-AF65-F5344CB8AC3E}">
        <p14:creationId xmlns:p14="http://schemas.microsoft.com/office/powerpoint/2010/main" xmlns="" val="10074035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51692" y="79132"/>
            <a:ext cx="11002108" cy="870438"/>
          </a:xfrm>
        </p:spPr>
        <p:txBody>
          <a:bodyPr>
            <a:normAutofit fontScale="90000"/>
          </a:bodyPr>
          <a:lstStyle/>
          <a:p>
            <a:pPr algn="ctr"/>
            <a:r>
              <a:rPr lang="tr-TR" dirty="0" smtClean="0">
                <a:solidFill>
                  <a:srgbClr val="FF0000"/>
                </a:solidFill>
              </a:rPr>
              <a:t>III. Bölüm : Prokaryotik Organizmalar (III.1. Bakteriler) </a:t>
            </a:r>
            <a:endParaRPr lang="tr-TR" dirty="0"/>
          </a:p>
        </p:txBody>
      </p:sp>
      <p:sp>
        <p:nvSpPr>
          <p:cNvPr id="4" name="Slayt Numarası Yer Tutucusu 3"/>
          <p:cNvSpPr>
            <a:spLocks noGrp="1"/>
          </p:cNvSpPr>
          <p:nvPr>
            <p:ph type="sldNum" sz="quarter" idx="12"/>
          </p:nvPr>
        </p:nvSpPr>
        <p:spPr/>
        <p:txBody>
          <a:bodyPr/>
          <a:lstStyle/>
          <a:p>
            <a:fld id="{8A0D3184-B9AD-417C-BC06-6F01E61B7F3A}" type="slidenum">
              <a:rPr lang="tr-TR" smtClean="0"/>
              <a:pPr/>
              <a:t>5</a:t>
            </a:fld>
            <a:endParaRPr lang="tr-TR"/>
          </a:p>
        </p:txBody>
      </p:sp>
      <p:pic>
        <p:nvPicPr>
          <p:cNvPr id="1026" name="Picture 2" descr="bakteri şekilleri ile ilgili görsel sonucu"/>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1714501" y="1846385"/>
            <a:ext cx="9056076" cy="43434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84062676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79131"/>
            <a:ext cx="10515600" cy="536331"/>
          </a:xfrm>
        </p:spPr>
        <p:txBody>
          <a:bodyPr>
            <a:normAutofit fontScale="90000"/>
          </a:bodyPr>
          <a:lstStyle/>
          <a:p>
            <a:pPr algn="ctr"/>
            <a:r>
              <a:rPr lang="tr-TR" dirty="0" smtClean="0">
                <a:solidFill>
                  <a:srgbClr val="FF0000"/>
                </a:solidFill>
              </a:rPr>
              <a:t>Gram Boyama </a:t>
            </a:r>
            <a:endParaRPr lang="tr-TR" dirty="0">
              <a:solidFill>
                <a:srgbClr val="FF0000"/>
              </a:solidFill>
            </a:endParaRPr>
          </a:p>
        </p:txBody>
      </p:sp>
      <p:sp>
        <p:nvSpPr>
          <p:cNvPr id="3" name="İçerik Yer Tutucusu 2"/>
          <p:cNvSpPr>
            <a:spLocks noGrp="1"/>
          </p:cNvSpPr>
          <p:nvPr>
            <p:ph idx="1"/>
          </p:nvPr>
        </p:nvSpPr>
        <p:spPr>
          <a:xfrm>
            <a:off x="114300" y="615462"/>
            <a:ext cx="12077700" cy="6242537"/>
          </a:xfrm>
        </p:spPr>
        <p:txBody>
          <a:bodyPr>
            <a:normAutofit/>
          </a:bodyPr>
          <a:lstStyle/>
          <a:p>
            <a:pPr marL="0" indent="0">
              <a:buNone/>
            </a:pPr>
            <a:r>
              <a:rPr lang="tr-TR" dirty="0" smtClean="0"/>
              <a:t> </a:t>
            </a:r>
            <a:r>
              <a:rPr lang="tr-TR" sz="3600" dirty="0" smtClean="0"/>
              <a:t>Bakteriyolojide çok önemli olan bu teknik 1884 yılında </a:t>
            </a:r>
            <a:r>
              <a:rPr lang="tr-TR" sz="3600" dirty="0" err="1" smtClean="0"/>
              <a:t>Christian</a:t>
            </a:r>
            <a:r>
              <a:rPr lang="tr-TR" sz="3600" dirty="0" smtClean="0"/>
              <a:t> Gram tarafından geliştirilmiştir. Gram boyama ile bakteriler Gram Pozitif ve Gram Negatif olarak ikiye ayrılabilmektedirler. Bu ayırım bakterilerin tanımlanmasında önemli bir aşamadır</a:t>
            </a:r>
            <a:r>
              <a:rPr lang="tr-TR" dirty="0" smtClean="0"/>
              <a:t>.</a:t>
            </a:r>
          </a:p>
          <a:p>
            <a:pPr marL="0" indent="0">
              <a:buNone/>
            </a:pPr>
            <a:r>
              <a:rPr lang="tr-TR" dirty="0" smtClean="0"/>
              <a:t> </a:t>
            </a:r>
            <a:r>
              <a:rPr lang="tr-TR" dirty="0" smtClean="0">
                <a:solidFill>
                  <a:schemeClr val="accent1"/>
                </a:solidFill>
              </a:rPr>
              <a:t>Gram boyama yönteminde şu yollar izlenir: </a:t>
            </a:r>
          </a:p>
          <a:p>
            <a:pPr marL="0" indent="0">
              <a:buNone/>
            </a:pPr>
            <a:r>
              <a:rPr lang="tr-TR" dirty="0" smtClean="0"/>
              <a:t>1.18-24 saatlik kültürden preparat hazırlanır. </a:t>
            </a:r>
          </a:p>
          <a:p>
            <a:pPr marL="0" indent="0">
              <a:buNone/>
            </a:pPr>
            <a:r>
              <a:rPr lang="tr-TR" dirty="0" smtClean="0"/>
              <a:t>2.Preparat kristal </a:t>
            </a:r>
            <a:r>
              <a:rPr lang="tr-TR" dirty="0" err="1" smtClean="0"/>
              <a:t>violet</a:t>
            </a:r>
            <a:r>
              <a:rPr lang="tr-TR" dirty="0" smtClean="0"/>
              <a:t> ile kaplanır ve 1 </a:t>
            </a:r>
            <a:r>
              <a:rPr lang="tr-TR" dirty="0" err="1" smtClean="0"/>
              <a:t>dk</a:t>
            </a:r>
            <a:r>
              <a:rPr lang="tr-TR" dirty="0" smtClean="0"/>
              <a:t> beklenir. </a:t>
            </a:r>
          </a:p>
          <a:p>
            <a:pPr marL="0" indent="0">
              <a:buNone/>
            </a:pPr>
            <a:r>
              <a:rPr lang="tr-TR" dirty="0" smtClean="0"/>
              <a:t>3. Preparat bol damıtık su ya da </a:t>
            </a:r>
            <a:r>
              <a:rPr lang="tr-TR" dirty="0" err="1" smtClean="0"/>
              <a:t>lugol</a:t>
            </a:r>
            <a:r>
              <a:rPr lang="tr-TR" dirty="0" smtClean="0"/>
              <a:t> çözeltisiyle yıkanır. </a:t>
            </a:r>
          </a:p>
          <a:p>
            <a:pPr marL="0" indent="0">
              <a:buNone/>
            </a:pPr>
            <a:r>
              <a:rPr lang="tr-TR" dirty="0" smtClean="0"/>
              <a:t>4. Preparat üzeri </a:t>
            </a:r>
            <a:r>
              <a:rPr lang="tr-TR" dirty="0" err="1" smtClean="0"/>
              <a:t>lugol</a:t>
            </a:r>
            <a:r>
              <a:rPr lang="tr-TR" dirty="0" smtClean="0"/>
              <a:t> (gram iyot çözeltisi) ile kaplanır ve 1 </a:t>
            </a:r>
            <a:r>
              <a:rPr lang="tr-TR" dirty="0" err="1" smtClean="0"/>
              <a:t>dk</a:t>
            </a:r>
            <a:r>
              <a:rPr lang="tr-TR" dirty="0" smtClean="0"/>
              <a:t> beklenir. </a:t>
            </a:r>
          </a:p>
          <a:p>
            <a:pPr marL="0" indent="0">
              <a:buNone/>
            </a:pPr>
            <a:r>
              <a:rPr lang="tr-TR" dirty="0" smtClean="0"/>
              <a:t>5.Lugol akıtılarak damıtık suyla yıkanır. </a:t>
            </a:r>
            <a:endParaRPr lang="tr-TR"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E4037D7-6093-476E-B51B-64432E25F304}" type="slidenum">
              <a:rPr lang="tr-TR" smtClean="0"/>
              <a:pPr/>
              <a:t>50</a:t>
            </a:fld>
            <a:endParaRPr lang="tr-TR"/>
          </a:p>
        </p:txBody>
      </p:sp>
    </p:spTree>
    <p:extLst>
      <p:ext uri="{BB962C8B-B14F-4D97-AF65-F5344CB8AC3E}">
        <p14:creationId xmlns:p14="http://schemas.microsoft.com/office/powerpoint/2010/main" xmlns="" val="404751368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solidFill>
                  <a:srgbClr val="FF0000"/>
                </a:solidFill>
              </a:rPr>
              <a:t>Gram Boyama </a:t>
            </a:r>
            <a:endParaRPr lang="tr-TR" dirty="0"/>
          </a:p>
        </p:txBody>
      </p:sp>
      <p:sp>
        <p:nvSpPr>
          <p:cNvPr id="3" name="İçerik Yer Tutucusu 2"/>
          <p:cNvSpPr>
            <a:spLocks noGrp="1"/>
          </p:cNvSpPr>
          <p:nvPr>
            <p:ph idx="1"/>
          </p:nvPr>
        </p:nvSpPr>
        <p:spPr/>
        <p:txBody>
          <a:bodyPr/>
          <a:lstStyle/>
          <a:p>
            <a:pPr marL="0" indent="0">
              <a:buNone/>
            </a:pPr>
            <a:r>
              <a:rPr lang="tr-TR" dirty="0" smtClean="0"/>
              <a:t>6. Preparat üzerine %96’lık etil alkol yayılarak 10-15 </a:t>
            </a:r>
            <a:r>
              <a:rPr lang="tr-TR" dirty="0" err="1" smtClean="0"/>
              <a:t>sn</a:t>
            </a:r>
            <a:r>
              <a:rPr lang="tr-TR" dirty="0" smtClean="0"/>
              <a:t> beklenir (</a:t>
            </a:r>
            <a:r>
              <a:rPr lang="tr-TR" dirty="0" err="1" smtClean="0"/>
              <a:t>dekolorizasyon</a:t>
            </a:r>
            <a:r>
              <a:rPr lang="tr-TR" dirty="0" smtClean="0"/>
              <a:t>). </a:t>
            </a:r>
          </a:p>
          <a:p>
            <a:pPr marL="0" indent="0">
              <a:buNone/>
            </a:pPr>
            <a:r>
              <a:rPr lang="tr-TR" dirty="0" smtClean="0"/>
              <a:t>7. Preparat hemen damıtık suyla yıkanır. </a:t>
            </a:r>
          </a:p>
          <a:p>
            <a:pPr marL="0" indent="0">
              <a:buNone/>
            </a:pPr>
            <a:r>
              <a:rPr lang="tr-TR" dirty="0" smtClean="0"/>
              <a:t>8. Preparat karşıt boya sulu </a:t>
            </a:r>
            <a:r>
              <a:rPr lang="tr-TR" dirty="0" err="1" smtClean="0"/>
              <a:t>fuksin</a:t>
            </a:r>
            <a:r>
              <a:rPr lang="tr-TR" dirty="0" smtClean="0"/>
              <a:t> ya da </a:t>
            </a:r>
            <a:r>
              <a:rPr lang="tr-TR" dirty="0" err="1" smtClean="0"/>
              <a:t>safranin</a:t>
            </a:r>
            <a:r>
              <a:rPr lang="tr-TR" dirty="0" smtClean="0"/>
              <a:t> ile kaplanarak 10-30 </a:t>
            </a:r>
            <a:r>
              <a:rPr lang="tr-TR" dirty="0" err="1" smtClean="0"/>
              <a:t>sn</a:t>
            </a:r>
            <a:r>
              <a:rPr lang="tr-TR" dirty="0" smtClean="0"/>
              <a:t> beklenir. </a:t>
            </a:r>
          </a:p>
          <a:p>
            <a:pPr marL="0" indent="0">
              <a:buNone/>
            </a:pPr>
            <a:r>
              <a:rPr lang="tr-TR" dirty="0" smtClean="0"/>
              <a:t>9. Preparat bol damıtık su ile yıkanır havada kurutma sağlanır. </a:t>
            </a:r>
          </a:p>
          <a:p>
            <a:pPr marL="0" indent="0">
              <a:buNone/>
            </a:pPr>
            <a:r>
              <a:rPr lang="tr-TR" dirty="0" smtClean="0"/>
              <a:t>10. Mikroskopta </a:t>
            </a:r>
            <a:r>
              <a:rPr lang="tr-TR" dirty="0" err="1" smtClean="0"/>
              <a:t>immersiyon</a:t>
            </a:r>
            <a:r>
              <a:rPr lang="tr-TR" dirty="0" smtClean="0"/>
              <a:t> merceğinde incelenir. </a:t>
            </a:r>
          </a:p>
          <a:p>
            <a:endParaRPr lang="tr-TR"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E4037D7-6093-476E-B51B-64432E25F304}" type="slidenum">
              <a:rPr lang="tr-TR" smtClean="0"/>
              <a:pPr/>
              <a:t>51</a:t>
            </a:fld>
            <a:endParaRPr lang="tr-TR"/>
          </a:p>
        </p:txBody>
      </p:sp>
    </p:spTree>
    <p:extLst>
      <p:ext uri="{BB962C8B-B14F-4D97-AF65-F5344CB8AC3E}">
        <p14:creationId xmlns:p14="http://schemas.microsoft.com/office/powerpoint/2010/main" xmlns="" val="240554826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
            <a:ext cx="10515600" cy="712176"/>
          </a:xfrm>
        </p:spPr>
        <p:txBody>
          <a:bodyPr>
            <a:normAutofit/>
          </a:bodyPr>
          <a:lstStyle/>
          <a:p>
            <a:pPr algn="ctr"/>
            <a:r>
              <a:rPr lang="tr-TR" dirty="0" smtClean="0">
                <a:solidFill>
                  <a:srgbClr val="FF0000"/>
                </a:solidFill>
              </a:rPr>
              <a:t>Gram Boyama </a:t>
            </a:r>
            <a:endParaRPr lang="tr-TR" dirty="0"/>
          </a:p>
        </p:txBody>
      </p:sp>
      <p:sp>
        <p:nvSpPr>
          <p:cNvPr id="3" name="İçerik Yer Tutucusu 2"/>
          <p:cNvSpPr>
            <a:spLocks noGrp="1"/>
          </p:cNvSpPr>
          <p:nvPr>
            <p:ph idx="1"/>
          </p:nvPr>
        </p:nvSpPr>
        <p:spPr>
          <a:xfrm>
            <a:off x="0" y="633046"/>
            <a:ext cx="12115800" cy="6224954"/>
          </a:xfrm>
        </p:spPr>
        <p:txBody>
          <a:bodyPr>
            <a:normAutofit/>
          </a:bodyPr>
          <a:lstStyle/>
          <a:p>
            <a:pPr marL="0" indent="0">
              <a:buNone/>
            </a:pPr>
            <a:r>
              <a:rPr lang="tr-TR" dirty="0" smtClean="0"/>
              <a:t> Gram boyama sonunda; mikroskopta incelemede, mor renkli bakteriler gram pozitif, pembe renkli bakteriler gram negatif olarak değerlendirilir. Gram boyamada bakterilerin hücre çeperlerindeki yağ oranlarının farklılıklarından yararlanılır. Gram pozitif bakteriler hücre içinde yağ oranı az olduğundan Gram pozitif bakteriler lügol ile muameleden sonra hücrede meydana gelen kristal </a:t>
            </a:r>
            <a:r>
              <a:rPr lang="tr-TR" dirty="0" err="1" smtClean="0"/>
              <a:t>violet</a:t>
            </a:r>
            <a:r>
              <a:rPr lang="tr-TR" dirty="0" smtClean="0"/>
              <a:t>-iyot kompleksini alkol ile </a:t>
            </a:r>
            <a:r>
              <a:rPr lang="tr-TR" dirty="0" err="1" smtClean="0"/>
              <a:t>dekolorizasyon</a:t>
            </a:r>
            <a:r>
              <a:rPr lang="tr-TR" dirty="0" smtClean="0"/>
              <a:t> sonrasında hücre dışına bırakmazlar. Çünkü alkol hücre çeperindeki suyu alarak uzaklaştırır ve çeperi kurutur. Böylece bu bakteriler mikroskop altında mor renkli görülürler. Gram negatif bakterilerde hücre çeperindeki yağ oranı yüksek olduğundan alkol hücre çeperindeki yağı belli ölçülerde çözerek hücre çeperinde bir takım boşluklar meydana gelmesine yol açar. Kristal </a:t>
            </a:r>
            <a:r>
              <a:rPr lang="tr-TR" dirty="0" err="1" smtClean="0"/>
              <a:t>violet</a:t>
            </a:r>
            <a:r>
              <a:rPr lang="tr-TR" dirty="0" smtClean="0"/>
              <a:t> –iyot bu boşluklardan hücre dışına çıkar ve hücre yine başlangıçtaki şeffaf haline dönüşür. Bu aşamadan sonra bakteriler karşıt bir boya çözeltisi olan </a:t>
            </a:r>
            <a:r>
              <a:rPr lang="tr-TR" dirty="0" err="1" smtClean="0"/>
              <a:t>safranin</a:t>
            </a:r>
            <a:r>
              <a:rPr lang="tr-TR" dirty="0" smtClean="0"/>
              <a:t> ya da sulu </a:t>
            </a:r>
            <a:r>
              <a:rPr lang="tr-TR" dirty="0" err="1" smtClean="0"/>
              <a:t>fuksin</a:t>
            </a:r>
            <a:r>
              <a:rPr lang="tr-TR" dirty="0" smtClean="0"/>
              <a:t> ile boyandıklarında renkleri pembe- kırmızı görünmektedirler. </a:t>
            </a:r>
            <a:endParaRPr lang="tr-TR"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E4037D7-6093-476E-B51B-64432E25F304}" type="slidenum">
              <a:rPr lang="tr-TR" smtClean="0"/>
              <a:pPr/>
              <a:t>52</a:t>
            </a:fld>
            <a:endParaRPr lang="tr-TR"/>
          </a:p>
        </p:txBody>
      </p:sp>
    </p:spTree>
    <p:extLst>
      <p:ext uri="{BB962C8B-B14F-4D97-AF65-F5344CB8AC3E}">
        <p14:creationId xmlns:p14="http://schemas.microsoft.com/office/powerpoint/2010/main" xmlns="" val="90470059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
            <a:ext cx="10515600" cy="808891"/>
          </a:xfrm>
        </p:spPr>
        <p:txBody>
          <a:bodyPr/>
          <a:lstStyle/>
          <a:p>
            <a:pPr algn="ctr"/>
            <a:r>
              <a:rPr lang="tr-TR" dirty="0" smtClean="0">
                <a:solidFill>
                  <a:srgbClr val="FF0000"/>
                </a:solidFill>
              </a:rPr>
              <a:t>Sterilizasyon</a:t>
            </a:r>
            <a:endParaRPr lang="tr-TR" dirty="0">
              <a:solidFill>
                <a:srgbClr val="FF0000"/>
              </a:solidFill>
            </a:endParaRPr>
          </a:p>
        </p:txBody>
      </p:sp>
      <p:sp>
        <p:nvSpPr>
          <p:cNvPr id="3" name="İçerik Yer Tutucusu 2"/>
          <p:cNvSpPr>
            <a:spLocks noGrp="1"/>
          </p:cNvSpPr>
          <p:nvPr>
            <p:ph idx="1"/>
          </p:nvPr>
        </p:nvSpPr>
        <p:spPr>
          <a:xfrm>
            <a:off x="0" y="905608"/>
            <a:ext cx="12192000" cy="5952392"/>
          </a:xfrm>
        </p:spPr>
        <p:txBody>
          <a:bodyPr>
            <a:noAutofit/>
          </a:bodyPr>
          <a:lstStyle/>
          <a:p>
            <a:pPr marL="0" indent="0">
              <a:buNone/>
            </a:pPr>
            <a:r>
              <a:rPr lang="tr-TR" sz="3200" dirty="0" smtClean="0"/>
              <a:t>Sterilizasyon gelende bir ortamdaki bütün organizmaları öldürme ya da ortamdan uzaklaştırma işlemi olarak tanımlanabilir. Mikrobiyoloji uygulamaları dikkate alındığında sterilizasyona aşağıdaki şekilde bir tanım getirilebilir. </a:t>
            </a:r>
            <a:r>
              <a:rPr lang="tr-TR" sz="3200" dirty="0" err="1" smtClean="0"/>
              <a:t>Laboratuar</a:t>
            </a:r>
            <a:r>
              <a:rPr lang="tr-TR" sz="3200" dirty="0" smtClean="0"/>
              <a:t> ekipmanlarının ve </a:t>
            </a:r>
            <a:r>
              <a:rPr lang="tr-TR" sz="3200" dirty="0" err="1" smtClean="0"/>
              <a:t>besiyerlerinin</a:t>
            </a:r>
            <a:r>
              <a:rPr lang="tr-TR" sz="3200" dirty="0" smtClean="0"/>
              <a:t>, bilinen herhangi bir yöntemle üzerinde veya içinde bulunan mikroorganizmaların </a:t>
            </a:r>
            <a:r>
              <a:rPr lang="tr-TR" sz="3200" dirty="0" err="1" smtClean="0"/>
              <a:t>vejetatif</a:t>
            </a:r>
            <a:r>
              <a:rPr lang="tr-TR" sz="3200" dirty="0" smtClean="0"/>
              <a:t> şekillerinin ve dayanıklı sporlarının öldürülmesi ya da ortamdan uzaklaştırılması işlemine sterilizasyon denir. Sterilizasyon işlemi uygulanmış materyale steril denir. </a:t>
            </a:r>
          </a:p>
          <a:p>
            <a:pPr marL="0" indent="0">
              <a:buNone/>
            </a:pPr>
            <a:r>
              <a:rPr lang="tr-TR" sz="3200" dirty="0" smtClean="0"/>
              <a:t>Bazı mikroorganizmaların iki formu vardır; </a:t>
            </a:r>
            <a:r>
              <a:rPr lang="tr-TR" sz="3200" dirty="0" err="1" smtClean="0"/>
              <a:t>vejatatif</a:t>
            </a:r>
            <a:r>
              <a:rPr lang="tr-TR" sz="3200" dirty="0" smtClean="0"/>
              <a:t> formlar nispeten kolay öldürülebilmekte, dayanıklı spor formlarını ise öldürmek daha zor olmaktadır. </a:t>
            </a:r>
            <a:endParaRPr lang="tr-TR" sz="3200"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E4037D7-6093-476E-B51B-64432E25F304}" type="slidenum">
              <a:rPr lang="tr-TR" smtClean="0"/>
              <a:pPr/>
              <a:t>53</a:t>
            </a:fld>
            <a:endParaRPr lang="tr-TR"/>
          </a:p>
        </p:txBody>
      </p:sp>
    </p:spTree>
    <p:extLst>
      <p:ext uri="{BB962C8B-B14F-4D97-AF65-F5344CB8AC3E}">
        <p14:creationId xmlns:p14="http://schemas.microsoft.com/office/powerpoint/2010/main" xmlns="" val="10820408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solidFill>
                  <a:srgbClr val="FF0000"/>
                </a:solidFill>
              </a:rPr>
              <a:t>Sterilizasyon</a:t>
            </a:r>
            <a:endParaRPr lang="tr-TR" dirty="0"/>
          </a:p>
        </p:txBody>
      </p:sp>
      <p:sp>
        <p:nvSpPr>
          <p:cNvPr id="3" name="İçerik Yer Tutucusu 2"/>
          <p:cNvSpPr>
            <a:spLocks noGrp="1"/>
          </p:cNvSpPr>
          <p:nvPr>
            <p:ph idx="1"/>
          </p:nvPr>
        </p:nvSpPr>
        <p:spPr/>
        <p:txBody>
          <a:bodyPr/>
          <a:lstStyle/>
          <a:p>
            <a:pPr marL="0" indent="0">
              <a:buNone/>
            </a:pPr>
            <a:r>
              <a:rPr lang="tr-TR" sz="3200" dirty="0"/>
              <a:t>Başarılı bir sterilizasyon tekniği, en dayanıklı bir spor formunun bile öldürülmesini amaçlar. Ancak her zaman mutlak bir sterilizasyondan bahsedilemez.</a:t>
            </a:r>
          </a:p>
          <a:p>
            <a:pPr marL="0" indent="0">
              <a:buNone/>
            </a:pPr>
            <a:r>
              <a:rPr lang="tr-TR" sz="3200" dirty="0" smtClean="0"/>
              <a:t> </a:t>
            </a:r>
            <a:r>
              <a:rPr lang="tr-TR" sz="3200" dirty="0" err="1" smtClean="0"/>
              <a:t>Besiyerleri</a:t>
            </a:r>
            <a:r>
              <a:rPr lang="tr-TR" sz="3200" dirty="0" smtClean="0"/>
              <a:t> veya çeşitli sıvı çözeltilere uygulanan sterilizasyon işlemlerinin, bu ortamların kimyasal veya fiziksel yapılarını hiçbir şekilde değiştirmeyecek şekilde olmasına dikkat edilmelidir. Sterilizasyon yöntemleri uygulanacak </a:t>
            </a:r>
            <a:r>
              <a:rPr lang="tr-TR" sz="3200" dirty="0" err="1" smtClean="0"/>
              <a:t>metaryale</a:t>
            </a:r>
            <a:r>
              <a:rPr lang="tr-TR" sz="3200" dirty="0" smtClean="0"/>
              <a:t> göre çeşitlilik göstermektedir. Ancak aynı materyale farklı sterilizasyon teknikleri de uygulanabilir</a:t>
            </a:r>
            <a:r>
              <a:rPr lang="tr-TR" dirty="0" smtClean="0"/>
              <a:t>. </a:t>
            </a:r>
            <a:endParaRPr lang="tr-TR"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E4037D7-6093-476E-B51B-64432E25F304}" type="slidenum">
              <a:rPr lang="tr-TR" smtClean="0"/>
              <a:pPr/>
              <a:t>54</a:t>
            </a:fld>
            <a:endParaRPr lang="tr-TR"/>
          </a:p>
        </p:txBody>
      </p:sp>
    </p:spTree>
    <p:extLst>
      <p:ext uri="{BB962C8B-B14F-4D97-AF65-F5344CB8AC3E}">
        <p14:creationId xmlns:p14="http://schemas.microsoft.com/office/powerpoint/2010/main" xmlns="" val="388038522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
            <a:ext cx="10515600" cy="808891"/>
          </a:xfrm>
        </p:spPr>
        <p:txBody>
          <a:bodyPr/>
          <a:lstStyle/>
          <a:p>
            <a:pPr algn="ctr"/>
            <a:r>
              <a:rPr lang="tr-TR" dirty="0" smtClean="0">
                <a:solidFill>
                  <a:srgbClr val="FF0000"/>
                </a:solidFill>
              </a:rPr>
              <a:t>Sterilizasyon Yöntemleri</a:t>
            </a:r>
            <a:endParaRPr lang="tr-TR" dirty="0">
              <a:solidFill>
                <a:srgbClr val="FF0000"/>
              </a:solidFill>
            </a:endParaRPr>
          </a:p>
        </p:txBody>
      </p:sp>
      <p:sp>
        <p:nvSpPr>
          <p:cNvPr id="3" name="İçerik Yer Tutucusu 2"/>
          <p:cNvSpPr>
            <a:spLocks noGrp="1"/>
          </p:cNvSpPr>
          <p:nvPr>
            <p:ph idx="1"/>
          </p:nvPr>
        </p:nvSpPr>
        <p:spPr>
          <a:xfrm>
            <a:off x="0" y="808892"/>
            <a:ext cx="12192000" cy="6049108"/>
          </a:xfrm>
        </p:spPr>
        <p:txBody>
          <a:bodyPr>
            <a:noAutofit/>
          </a:bodyPr>
          <a:lstStyle/>
          <a:p>
            <a:r>
              <a:rPr lang="tr-TR" sz="3200" dirty="0" smtClean="0"/>
              <a:t>Fiziksel Yolla Sterilizasyon 1. Isıl İşlem Uygulaması </a:t>
            </a:r>
          </a:p>
          <a:p>
            <a:r>
              <a:rPr lang="tr-TR" sz="3200" dirty="0" smtClean="0"/>
              <a:t>1.1. Kuru Sıcaklık: 1.1.1. Alevden Geçirmek: Steril tüp, </a:t>
            </a:r>
            <a:r>
              <a:rPr lang="tr-TR" sz="3200" dirty="0" err="1" smtClean="0"/>
              <a:t>erlenmayer</a:t>
            </a:r>
            <a:r>
              <a:rPr lang="tr-TR" sz="3200" dirty="0" smtClean="0"/>
              <a:t>, balon gibi kapların ağız kısımları, ağızdaki tıkaçların açılıp kapatılması esnasında, ayrıca steril </a:t>
            </a:r>
            <a:r>
              <a:rPr lang="tr-TR" sz="3200" dirty="0" err="1" smtClean="0"/>
              <a:t>büstri</a:t>
            </a:r>
            <a:r>
              <a:rPr lang="tr-TR" sz="3200" dirty="0" smtClean="0"/>
              <a:t>, bıçak, pens gibi araçlar ile sterilize edilmiş pipetler kullanılırken, çevreden kaynaklanacak yüzeysel </a:t>
            </a:r>
            <a:r>
              <a:rPr lang="tr-TR" sz="3200" dirty="0" err="1" smtClean="0"/>
              <a:t>kontaminasyonu</a:t>
            </a:r>
            <a:r>
              <a:rPr lang="tr-TR" sz="3200" dirty="0" smtClean="0"/>
              <a:t> önlemek amacıyla </a:t>
            </a:r>
            <a:r>
              <a:rPr lang="tr-TR" sz="3200" dirty="0" err="1" smtClean="0"/>
              <a:t>bunzen</a:t>
            </a:r>
            <a:r>
              <a:rPr lang="tr-TR" sz="3200" dirty="0" smtClean="0"/>
              <a:t> beki alevinden ir veya birkaç defa geçirilir. </a:t>
            </a:r>
          </a:p>
          <a:p>
            <a:r>
              <a:rPr lang="tr-TR" sz="3200" dirty="0" smtClean="0"/>
              <a:t>1.1.2. Alevde Tutmak: Öze kullanımından önce ve kullandıktan sonra ucu akkor hale gelinceye kadar </a:t>
            </a:r>
            <a:r>
              <a:rPr lang="tr-TR" sz="3200" dirty="0" err="1" smtClean="0"/>
              <a:t>Bunzen</a:t>
            </a:r>
            <a:r>
              <a:rPr lang="tr-TR" sz="3200" dirty="0" smtClean="0"/>
              <a:t> beki alevinde tutulur. </a:t>
            </a:r>
          </a:p>
          <a:p>
            <a:r>
              <a:rPr lang="tr-TR" sz="3200" dirty="0" smtClean="0"/>
              <a:t>1.1.3. Kuru Sıcak Havada Bekletmek: Boş temiz ve sterilizasyon hazırlığı yapılmış tüp, </a:t>
            </a:r>
            <a:r>
              <a:rPr lang="tr-TR" sz="3200" dirty="0" err="1" smtClean="0"/>
              <a:t>petri</a:t>
            </a:r>
            <a:r>
              <a:rPr lang="tr-TR" sz="3200" dirty="0" smtClean="0"/>
              <a:t> kutusu, </a:t>
            </a:r>
            <a:r>
              <a:rPr lang="tr-TR" sz="3200" dirty="0" err="1" smtClean="0"/>
              <a:t>erlenmayer</a:t>
            </a:r>
            <a:r>
              <a:rPr lang="tr-TR" sz="3200" dirty="0" smtClean="0"/>
              <a:t>, balon </a:t>
            </a:r>
            <a:r>
              <a:rPr lang="tr-TR" sz="3200" dirty="0" err="1" smtClean="0"/>
              <a:t>joje</a:t>
            </a:r>
            <a:r>
              <a:rPr lang="tr-TR" sz="3200" dirty="0" smtClean="0"/>
              <a:t>, pipet gibi cam </a:t>
            </a:r>
            <a:r>
              <a:rPr lang="tr-TR" sz="3200" dirty="0" err="1" smtClean="0"/>
              <a:t>epikman</a:t>
            </a:r>
            <a:r>
              <a:rPr lang="tr-TR" sz="3200" dirty="0" smtClean="0"/>
              <a:t> ve metal ekipman </a:t>
            </a:r>
            <a:r>
              <a:rPr lang="tr-TR" sz="3200" dirty="0" err="1" smtClean="0"/>
              <a:t>Pastör</a:t>
            </a:r>
            <a:r>
              <a:rPr lang="tr-TR" sz="3200" dirty="0" smtClean="0"/>
              <a:t> fırınında belli bir sıcaklıkta ve sürede (103 </a:t>
            </a:r>
            <a:r>
              <a:rPr lang="tr-TR" sz="3200" dirty="0" err="1" smtClean="0"/>
              <a:t>cC</a:t>
            </a:r>
            <a:r>
              <a:rPr lang="tr-TR" sz="3200" dirty="0" smtClean="0"/>
              <a:t> 2 saat ) tutulur. </a:t>
            </a:r>
            <a:endParaRPr lang="tr-TR" sz="3200"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E4037D7-6093-476E-B51B-64432E25F304}" type="slidenum">
              <a:rPr lang="tr-TR" smtClean="0"/>
              <a:pPr/>
              <a:t>55</a:t>
            </a:fld>
            <a:endParaRPr lang="tr-TR"/>
          </a:p>
        </p:txBody>
      </p:sp>
    </p:spTree>
    <p:extLst>
      <p:ext uri="{BB962C8B-B14F-4D97-AF65-F5344CB8AC3E}">
        <p14:creationId xmlns:p14="http://schemas.microsoft.com/office/powerpoint/2010/main" xmlns="" val="420251237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solidFill>
                  <a:srgbClr val="FF0000"/>
                </a:solidFill>
              </a:rPr>
              <a:t>Sterilizasyon Yöntemleri</a:t>
            </a:r>
            <a:endParaRPr lang="tr-TR" dirty="0"/>
          </a:p>
        </p:txBody>
      </p:sp>
      <p:sp>
        <p:nvSpPr>
          <p:cNvPr id="3" name="İçerik Yer Tutucusu 2"/>
          <p:cNvSpPr>
            <a:spLocks noGrp="1"/>
          </p:cNvSpPr>
          <p:nvPr>
            <p:ph idx="1"/>
          </p:nvPr>
        </p:nvSpPr>
        <p:spPr/>
        <p:txBody>
          <a:bodyPr/>
          <a:lstStyle/>
          <a:p>
            <a:pPr marL="0" indent="0">
              <a:buNone/>
            </a:pPr>
            <a:r>
              <a:rPr lang="tr-TR" dirty="0" smtClean="0"/>
              <a:t>1.2. Nemli Isıyla Sterilizasyon </a:t>
            </a:r>
          </a:p>
          <a:p>
            <a:pPr marL="0" indent="0">
              <a:buNone/>
            </a:pPr>
            <a:r>
              <a:rPr lang="tr-TR" dirty="0" smtClean="0"/>
              <a:t>1.2.1. Basınçlı Buhar (Otoklav): Özellikle </a:t>
            </a:r>
            <a:r>
              <a:rPr lang="tr-TR" dirty="0" err="1" smtClean="0"/>
              <a:t>besiyeri</a:t>
            </a:r>
            <a:r>
              <a:rPr lang="tr-TR" dirty="0" smtClean="0"/>
              <a:t> ve çeşitli çözeltiler ile </a:t>
            </a:r>
            <a:r>
              <a:rPr lang="tr-TR" dirty="0" err="1" smtClean="0"/>
              <a:t>eküvyon</a:t>
            </a:r>
            <a:r>
              <a:rPr lang="tr-TR" dirty="0" smtClean="0"/>
              <a:t> ve </a:t>
            </a:r>
            <a:r>
              <a:rPr lang="tr-TR" dirty="0" err="1" smtClean="0"/>
              <a:t>membran</a:t>
            </a:r>
            <a:r>
              <a:rPr lang="tr-TR" dirty="0" smtClean="0"/>
              <a:t> filtreler otoklavda sterilize edilir. (120 </a:t>
            </a:r>
            <a:r>
              <a:rPr lang="tr-TR" dirty="0" err="1" smtClean="0"/>
              <a:t>oC’de</a:t>
            </a:r>
            <a:r>
              <a:rPr lang="tr-TR" dirty="0" smtClean="0"/>
              <a:t> 1,5 </a:t>
            </a:r>
            <a:r>
              <a:rPr lang="tr-TR" dirty="0" err="1" smtClean="0"/>
              <a:t>atm</a:t>
            </a:r>
            <a:r>
              <a:rPr lang="tr-TR" dirty="0" smtClean="0"/>
              <a:t> basınçta 15-20dk) </a:t>
            </a:r>
          </a:p>
          <a:p>
            <a:pPr marL="0" indent="0">
              <a:buNone/>
            </a:pPr>
            <a:r>
              <a:rPr lang="tr-TR" dirty="0" smtClean="0"/>
              <a:t>1.2.2. Basınçsız Buhar: </a:t>
            </a:r>
          </a:p>
          <a:p>
            <a:pPr marL="0" indent="0">
              <a:buNone/>
            </a:pPr>
            <a:r>
              <a:rPr lang="tr-TR" dirty="0" smtClean="0"/>
              <a:t>Kaynatma </a:t>
            </a:r>
          </a:p>
          <a:p>
            <a:pPr marL="0" indent="0">
              <a:buNone/>
            </a:pPr>
            <a:r>
              <a:rPr lang="tr-TR" dirty="0" err="1" smtClean="0"/>
              <a:t>Tindalizasyon</a:t>
            </a:r>
            <a:r>
              <a:rPr lang="tr-TR" dirty="0" smtClean="0"/>
              <a:t> </a:t>
            </a:r>
          </a:p>
          <a:p>
            <a:pPr marL="0" indent="0">
              <a:buNone/>
            </a:pPr>
            <a:r>
              <a:rPr lang="tr-TR" dirty="0" smtClean="0"/>
              <a:t>Doymuş Su Buharında Tutmak.</a:t>
            </a:r>
            <a:endParaRPr lang="tr-TR"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E4037D7-6093-476E-B51B-64432E25F304}" type="slidenum">
              <a:rPr lang="tr-TR" smtClean="0"/>
              <a:pPr/>
              <a:t>56</a:t>
            </a:fld>
            <a:endParaRPr lang="tr-TR"/>
          </a:p>
        </p:txBody>
      </p:sp>
    </p:spTree>
    <p:extLst>
      <p:ext uri="{BB962C8B-B14F-4D97-AF65-F5344CB8AC3E}">
        <p14:creationId xmlns:p14="http://schemas.microsoft.com/office/powerpoint/2010/main" xmlns="" val="351499485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
            <a:ext cx="10515600" cy="826476"/>
          </a:xfrm>
        </p:spPr>
        <p:txBody>
          <a:bodyPr>
            <a:normAutofit/>
          </a:bodyPr>
          <a:lstStyle/>
          <a:p>
            <a:pPr algn="ctr"/>
            <a:r>
              <a:rPr lang="tr-TR" dirty="0" err="1" smtClean="0">
                <a:solidFill>
                  <a:srgbClr val="FF0000"/>
                </a:solidFill>
              </a:rPr>
              <a:t>Besiyeri</a:t>
            </a:r>
            <a:r>
              <a:rPr lang="tr-TR" dirty="0" smtClean="0">
                <a:solidFill>
                  <a:srgbClr val="FF0000"/>
                </a:solidFill>
              </a:rPr>
              <a:t> Sterilizasyonu</a:t>
            </a:r>
            <a:endParaRPr lang="tr-TR" dirty="0">
              <a:solidFill>
                <a:srgbClr val="FF0000"/>
              </a:solidFill>
            </a:endParaRPr>
          </a:p>
        </p:txBody>
      </p:sp>
      <p:sp>
        <p:nvSpPr>
          <p:cNvPr id="3" name="İçerik Yer Tutucusu 2"/>
          <p:cNvSpPr>
            <a:spLocks noGrp="1"/>
          </p:cNvSpPr>
          <p:nvPr>
            <p:ph idx="1"/>
          </p:nvPr>
        </p:nvSpPr>
        <p:spPr>
          <a:xfrm>
            <a:off x="246185" y="826477"/>
            <a:ext cx="11945815" cy="5934808"/>
          </a:xfrm>
        </p:spPr>
        <p:txBody>
          <a:bodyPr>
            <a:noAutofit/>
          </a:bodyPr>
          <a:lstStyle/>
          <a:p>
            <a:r>
              <a:rPr lang="tr-TR" sz="3600" dirty="0" err="1" smtClean="0">
                <a:solidFill>
                  <a:schemeClr val="accent1"/>
                </a:solidFill>
              </a:rPr>
              <a:t>Besiyeri</a:t>
            </a:r>
            <a:r>
              <a:rPr lang="tr-TR" sz="3600" dirty="0" smtClean="0">
                <a:solidFill>
                  <a:schemeClr val="accent1"/>
                </a:solidFill>
              </a:rPr>
              <a:t>:</a:t>
            </a:r>
            <a:r>
              <a:rPr lang="tr-TR" sz="3600" dirty="0" smtClean="0"/>
              <a:t> Mikroorganizmaların üretilmesi ve çeşitli faaliyetlerinin saptanması için, onları bulundukları ortam dışında ve </a:t>
            </a:r>
            <a:r>
              <a:rPr lang="tr-TR" sz="3600" dirty="0" err="1" smtClean="0"/>
              <a:t>laboratuarda</a:t>
            </a:r>
            <a:r>
              <a:rPr lang="tr-TR" sz="3600" dirty="0" smtClean="0"/>
              <a:t> üretmek amacıyla kullanılan besleyici ortamlardır. Kullanılacak </a:t>
            </a:r>
            <a:r>
              <a:rPr lang="tr-TR" sz="3600" dirty="0" err="1" smtClean="0"/>
              <a:t>Besiyerlerinin</a:t>
            </a:r>
            <a:r>
              <a:rPr lang="tr-TR" sz="3600" dirty="0" smtClean="0"/>
              <a:t> Sterilizasyonu: </a:t>
            </a:r>
            <a:r>
              <a:rPr lang="tr-TR" sz="3600" dirty="0" err="1" smtClean="0"/>
              <a:t>Besiyeri</a:t>
            </a:r>
            <a:r>
              <a:rPr lang="tr-TR" sz="3600" dirty="0" smtClean="0"/>
              <a:t> amaca göre tüp, balon, </a:t>
            </a:r>
            <a:r>
              <a:rPr lang="tr-TR" sz="3600" dirty="0" err="1" smtClean="0"/>
              <a:t>erlenmayer</a:t>
            </a:r>
            <a:r>
              <a:rPr lang="tr-TR" sz="3600" dirty="0" smtClean="0"/>
              <a:t>, şişe gibi kaplarda hazırlanır. Bu şekilde bir kapta bulunan </a:t>
            </a:r>
            <a:r>
              <a:rPr lang="tr-TR" sz="3600" dirty="0" err="1" smtClean="0"/>
              <a:t>besiyeri</a:t>
            </a:r>
            <a:r>
              <a:rPr lang="tr-TR" sz="3600" dirty="0" smtClean="0"/>
              <a:t>, sterilizasyona hazırlık aşamasından sonra, </a:t>
            </a:r>
            <a:r>
              <a:rPr lang="tr-TR" sz="3600" dirty="0" err="1" smtClean="0"/>
              <a:t>besiyerinin</a:t>
            </a:r>
            <a:r>
              <a:rPr lang="tr-TR" sz="3600" dirty="0" smtClean="0"/>
              <a:t> bileşimine ve özelliğine göre seçilecek belli bir sterilizasyon yöntemiyle sterilize edilir. Sonrasında steril </a:t>
            </a:r>
            <a:r>
              <a:rPr lang="tr-TR" sz="3600" dirty="0" err="1" smtClean="0"/>
              <a:t>besiyeri</a:t>
            </a:r>
            <a:r>
              <a:rPr lang="tr-TR" sz="3600" dirty="0" smtClean="0"/>
              <a:t>, steril edilmiş </a:t>
            </a:r>
            <a:r>
              <a:rPr lang="tr-TR" sz="3600" dirty="0" err="1" smtClean="0"/>
              <a:t>petri</a:t>
            </a:r>
            <a:r>
              <a:rPr lang="tr-TR" sz="3600" dirty="0" smtClean="0"/>
              <a:t> kabına 15- 20 ml olacak şekilde dökülür ya da dökme plak yöntemiyle ekimler gerçekleştirilir.</a:t>
            </a:r>
            <a:endParaRPr lang="tr-TR" sz="3600"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E4037D7-6093-476E-B51B-64432E25F304}" type="slidenum">
              <a:rPr lang="tr-TR" smtClean="0"/>
              <a:pPr/>
              <a:t>57</a:t>
            </a:fld>
            <a:endParaRPr lang="tr-TR"/>
          </a:p>
        </p:txBody>
      </p:sp>
    </p:spTree>
    <p:extLst>
      <p:ext uri="{BB962C8B-B14F-4D97-AF65-F5344CB8AC3E}">
        <p14:creationId xmlns:p14="http://schemas.microsoft.com/office/powerpoint/2010/main" xmlns="" val="63538825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solidFill>
                  <a:srgbClr val="FF0000"/>
                </a:solidFill>
              </a:rPr>
              <a:t>Kullanılmış ve İşi Bitmiş Kültürlerin Sterilizasyonu</a:t>
            </a:r>
            <a:endParaRPr lang="tr-TR" dirty="0">
              <a:solidFill>
                <a:srgbClr val="FF0000"/>
              </a:solidFill>
            </a:endParaRPr>
          </a:p>
        </p:txBody>
      </p:sp>
      <p:sp>
        <p:nvSpPr>
          <p:cNvPr id="3" name="İçerik Yer Tutucusu 2"/>
          <p:cNvSpPr>
            <a:spLocks noGrp="1"/>
          </p:cNvSpPr>
          <p:nvPr>
            <p:ph idx="1"/>
          </p:nvPr>
        </p:nvSpPr>
        <p:spPr/>
        <p:txBody>
          <a:bodyPr/>
          <a:lstStyle/>
          <a:p>
            <a:pPr marL="0" indent="0">
              <a:buNone/>
            </a:pPr>
            <a:r>
              <a:rPr lang="tr-TR" dirty="0" smtClean="0"/>
              <a:t> </a:t>
            </a:r>
            <a:r>
              <a:rPr lang="tr-TR" sz="4000" dirty="0" smtClean="0"/>
              <a:t>Kullanılmış ve işi bitmiş kültür içeren cam </a:t>
            </a:r>
            <a:r>
              <a:rPr lang="tr-TR" sz="4000" dirty="0" err="1" smtClean="0"/>
              <a:t>laboratuar</a:t>
            </a:r>
            <a:r>
              <a:rPr lang="tr-TR" sz="4000" dirty="0" smtClean="0"/>
              <a:t> malzemeleri otoklavda sterilize edilir. (121 </a:t>
            </a:r>
            <a:r>
              <a:rPr lang="tr-TR" sz="4000" dirty="0" err="1" smtClean="0"/>
              <a:t>oC’de</a:t>
            </a:r>
            <a:r>
              <a:rPr lang="tr-TR" sz="4000" dirty="0" smtClean="0"/>
              <a:t> 15-20 </a:t>
            </a:r>
            <a:r>
              <a:rPr lang="tr-TR" sz="4000" dirty="0" err="1" smtClean="0"/>
              <a:t>dk</a:t>
            </a:r>
            <a:r>
              <a:rPr lang="tr-TR" sz="4000" dirty="0" smtClean="0"/>
              <a:t>) Sterilizasyon sonrasında cam kaplardaki </a:t>
            </a:r>
            <a:r>
              <a:rPr lang="tr-TR" sz="4000" dirty="0" err="1" smtClean="0"/>
              <a:t>besiyeri</a:t>
            </a:r>
            <a:r>
              <a:rPr lang="tr-TR" sz="4000" dirty="0" smtClean="0"/>
              <a:t> lavaboya dökülür. Cam kaplar sıcak sabunlu suda özel fırçalar ile yıkanır. Önce musluk suyu sonra damıtık su ile durulanır ve kurumaya bırakılır.</a:t>
            </a:r>
            <a:endParaRPr lang="tr-TR" sz="4000"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E4037D7-6093-476E-B51B-64432E25F304}" type="slidenum">
              <a:rPr lang="tr-TR" smtClean="0"/>
              <a:pPr/>
              <a:t>58</a:t>
            </a:fld>
            <a:endParaRPr lang="tr-TR"/>
          </a:p>
        </p:txBody>
      </p:sp>
    </p:spTree>
    <p:extLst>
      <p:ext uri="{BB962C8B-B14F-4D97-AF65-F5344CB8AC3E}">
        <p14:creationId xmlns:p14="http://schemas.microsoft.com/office/powerpoint/2010/main" xmlns="" val="272920601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0"/>
            <a:ext cx="10515600" cy="931985"/>
          </a:xfrm>
        </p:spPr>
        <p:txBody>
          <a:bodyPr/>
          <a:lstStyle/>
          <a:p>
            <a:pPr algn="ctr"/>
            <a:r>
              <a:rPr lang="tr-TR" dirty="0" err="1" smtClean="0">
                <a:solidFill>
                  <a:srgbClr val="FF0000"/>
                </a:solidFill>
              </a:rPr>
              <a:t>Besiyeri</a:t>
            </a:r>
            <a:r>
              <a:rPr lang="tr-TR" dirty="0" smtClean="0">
                <a:solidFill>
                  <a:srgbClr val="FF0000"/>
                </a:solidFill>
              </a:rPr>
              <a:t> Hazırlık Aşamaları </a:t>
            </a:r>
            <a:endParaRPr lang="tr-TR" dirty="0">
              <a:solidFill>
                <a:srgbClr val="FF0000"/>
              </a:solidFill>
            </a:endParaRPr>
          </a:p>
        </p:txBody>
      </p:sp>
      <p:sp>
        <p:nvSpPr>
          <p:cNvPr id="3" name="İçerik Yer Tutucusu 2"/>
          <p:cNvSpPr>
            <a:spLocks noGrp="1"/>
          </p:cNvSpPr>
          <p:nvPr>
            <p:ph idx="1"/>
          </p:nvPr>
        </p:nvSpPr>
        <p:spPr>
          <a:xfrm>
            <a:off x="0" y="931986"/>
            <a:ext cx="12192000" cy="5926014"/>
          </a:xfrm>
        </p:spPr>
        <p:txBody>
          <a:bodyPr>
            <a:normAutofit/>
          </a:bodyPr>
          <a:lstStyle/>
          <a:p>
            <a:pPr marL="0" indent="0">
              <a:buNone/>
            </a:pPr>
            <a:r>
              <a:rPr lang="tr-TR" dirty="0" err="1" smtClean="0"/>
              <a:t>Besiyeri</a:t>
            </a:r>
            <a:r>
              <a:rPr lang="tr-TR" dirty="0" smtClean="0"/>
              <a:t> hazır karışım halindeyse, ambalaj üzerinde belirtilen miktar hazırlanacak </a:t>
            </a:r>
            <a:r>
              <a:rPr lang="tr-TR" dirty="0" err="1" smtClean="0"/>
              <a:t>hacime</a:t>
            </a:r>
            <a:r>
              <a:rPr lang="tr-TR" dirty="0" smtClean="0"/>
              <a:t> göre hesaplanarak tartılır ve uygun bir cam </a:t>
            </a:r>
            <a:r>
              <a:rPr lang="tr-TR" dirty="0" err="1" smtClean="0"/>
              <a:t>erlenmayer</a:t>
            </a:r>
            <a:r>
              <a:rPr lang="tr-TR" dirty="0" smtClean="0"/>
              <a:t>, beher gibi kaba tartılır. Cam kap seçilirken </a:t>
            </a:r>
            <a:r>
              <a:rPr lang="tr-TR" dirty="0" err="1" smtClean="0"/>
              <a:t>besiyeri</a:t>
            </a:r>
            <a:r>
              <a:rPr lang="tr-TR" dirty="0" smtClean="0"/>
              <a:t> miktarı dikkate alınarak seçilmelidir. </a:t>
            </a:r>
          </a:p>
          <a:p>
            <a:pPr marL="0" indent="0">
              <a:buNone/>
            </a:pPr>
            <a:r>
              <a:rPr lang="tr-TR" dirty="0" smtClean="0"/>
              <a:t> Kabın içerisine çalışılacak hacimde damıtık su elenir. </a:t>
            </a:r>
          </a:p>
          <a:p>
            <a:pPr marL="0" indent="0">
              <a:buNone/>
            </a:pPr>
            <a:r>
              <a:rPr lang="tr-TR" dirty="0" smtClean="0"/>
              <a:t> </a:t>
            </a:r>
            <a:r>
              <a:rPr lang="tr-TR" dirty="0" err="1" smtClean="0"/>
              <a:t>Besiyerinin</a:t>
            </a:r>
            <a:r>
              <a:rPr lang="tr-TR" dirty="0" smtClean="0"/>
              <a:t> iyice çözünmesi ve berraklaşması için ısıtıcı üzerine alınır. Sonrasında </a:t>
            </a:r>
            <a:r>
              <a:rPr lang="tr-TR" dirty="0" err="1" smtClean="0"/>
              <a:t>besiyeri</a:t>
            </a:r>
            <a:r>
              <a:rPr lang="tr-TR" dirty="0" smtClean="0"/>
              <a:t> sterilizasyon için otoklava alınır. </a:t>
            </a:r>
          </a:p>
          <a:p>
            <a:pPr marL="0" indent="0">
              <a:buNone/>
            </a:pPr>
            <a:r>
              <a:rPr lang="tr-TR" dirty="0" smtClean="0"/>
              <a:t> Sterilize edilen </a:t>
            </a:r>
            <a:r>
              <a:rPr lang="tr-TR" dirty="0" err="1" smtClean="0"/>
              <a:t>besiyerinin</a:t>
            </a:r>
            <a:r>
              <a:rPr lang="tr-TR" dirty="0" smtClean="0"/>
              <a:t> döküleceği </a:t>
            </a:r>
            <a:r>
              <a:rPr lang="tr-TR" dirty="0" err="1" smtClean="0"/>
              <a:t>petri</a:t>
            </a:r>
            <a:r>
              <a:rPr lang="tr-TR" dirty="0" smtClean="0"/>
              <a:t> kaplarının da kuru sıcak havada sterilizasyon metodu ile (</a:t>
            </a:r>
            <a:r>
              <a:rPr lang="tr-TR" dirty="0" err="1" smtClean="0"/>
              <a:t>pastör</a:t>
            </a:r>
            <a:r>
              <a:rPr lang="tr-TR" dirty="0" smtClean="0"/>
              <a:t> fırını) sterilizasyonu yapılır. </a:t>
            </a:r>
            <a:endParaRPr lang="tr-TR" dirty="0"/>
          </a:p>
          <a:p>
            <a:pPr marL="0" indent="0">
              <a:buNone/>
            </a:pPr>
            <a:r>
              <a:rPr lang="tr-TR" dirty="0" smtClean="0"/>
              <a:t>Otoklavdan çıkarılan </a:t>
            </a:r>
            <a:r>
              <a:rPr lang="tr-TR" dirty="0" err="1" smtClean="0"/>
              <a:t>besiyeri</a:t>
            </a:r>
            <a:r>
              <a:rPr lang="tr-TR" dirty="0" smtClean="0"/>
              <a:t> (70-80 </a:t>
            </a:r>
            <a:r>
              <a:rPr lang="tr-TR" dirty="0" err="1" smtClean="0"/>
              <a:t>oC</a:t>
            </a:r>
            <a:r>
              <a:rPr lang="tr-TR" dirty="0" smtClean="0"/>
              <a:t>) ve </a:t>
            </a:r>
            <a:r>
              <a:rPr lang="tr-TR" dirty="0" err="1" smtClean="0"/>
              <a:t>pastör</a:t>
            </a:r>
            <a:r>
              <a:rPr lang="tr-TR" dirty="0" smtClean="0"/>
              <a:t> fırınından çıkarılan cam </a:t>
            </a:r>
            <a:r>
              <a:rPr lang="tr-TR" dirty="0" err="1" smtClean="0"/>
              <a:t>petriler</a:t>
            </a:r>
            <a:r>
              <a:rPr lang="tr-TR" dirty="0" smtClean="0"/>
              <a:t> soğuduktan sonra her bir </a:t>
            </a:r>
            <a:r>
              <a:rPr lang="tr-TR" dirty="0" err="1" smtClean="0"/>
              <a:t>petriye</a:t>
            </a:r>
            <a:r>
              <a:rPr lang="tr-TR" dirty="0" smtClean="0"/>
              <a:t> 15-20 ml gelecek şekilde </a:t>
            </a:r>
            <a:r>
              <a:rPr lang="tr-TR" dirty="0" err="1" smtClean="0"/>
              <a:t>besiyeri</a:t>
            </a:r>
            <a:r>
              <a:rPr lang="tr-TR" dirty="0" smtClean="0"/>
              <a:t> dökülür ve soğumaya alınır.</a:t>
            </a:r>
            <a:endParaRPr lang="tr-TR"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E4037D7-6093-476E-B51B-64432E25F304}" type="slidenum">
              <a:rPr lang="tr-TR" smtClean="0"/>
              <a:pPr/>
              <a:t>59</a:t>
            </a:fld>
            <a:endParaRPr lang="tr-TR"/>
          </a:p>
        </p:txBody>
      </p:sp>
    </p:spTree>
    <p:extLst>
      <p:ext uri="{BB962C8B-B14F-4D97-AF65-F5344CB8AC3E}">
        <p14:creationId xmlns:p14="http://schemas.microsoft.com/office/powerpoint/2010/main" xmlns="" val="15633658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98938" y="114301"/>
            <a:ext cx="11755316" cy="984737"/>
          </a:xfrm>
        </p:spPr>
        <p:txBody>
          <a:bodyPr>
            <a:normAutofit fontScale="90000"/>
          </a:bodyPr>
          <a:lstStyle/>
          <a:p>
            <a:r>
              <a:rPr lang="tr-TR" dirty="0" smtClean="0">
                <a:solidFill>
                  <a:srgbClr val="FF0000"/>
                </a:solidFill>
              </a:rPr>
              <a:t>III. Bölüm : Prokaryotik Organizmalar (III.1.Bakteriler)</a:t>
            </a:r>
            <a:endParaRPr lang="tr-TR" dirty="0"/>
          </a:p>
        </p:txBody>
      </p:sp>
      <p:sp>
        <p:nvSpPr>
          <p:cNvPr id="3" name="İçerik Yer Tutucusu 2"/>
          <p:cNvSpPr>
            <a:spLocks noGrp="1"/>
          </p:cNvSpPr>
          <p:nvPr>
            <p:ph idx="1"/>
          </p:nvPr>
        </p:nvSpPr>
        <p:spPr>
          <a:xfrm>
            <a:off x="298938" y="984738"/>
            <a:ext cx="11693770" cy="5873262"/>
          </a:xfrm>
        </p:spPr>
        <p:txBody>
          <a:bodyPr>
            <a:normAutofit/>
          </a:bodyPr>
          <a:lstStyle/>
          <a:p>
            <a:r>
              <a:rPr lang="tr-TR" sz="3200" dirty="0" smtClean="0">
                <a:solidFill>
                  <a:srgbClr val="0070C0"/>
                </a:solidFill>
              </a:rPr>
              <a:t>III.1.2. Bakterilerin Yapısı </a:t>
            </a:r>
            <a:r>
              <a:rPr lang="tr-TR" sz="3200" dirty="0" smtClean="0"/>
              <a:t>Bakteriler, renksiz, şeffaf, saydam olduklarından mikroskop incelemelerinde yapıları homojen ve ince granüllü olarak görülürler. Dolayısıyla bakteriler boyanarak mikroskopta daha iyi görülürler. Bakterilere uygulanan en yaygın boyama metodu Gram Boyama Metodudur. Bu boyama metodunun tatbik edilmesiyle bakteriler, hücre çeperlerinin biyokimyasal özeliklerinden dolayı çeperlerinde boyayı kabul edenlere Gram (+), boyaları kabul etmeyenlere de Gram ( - ) olarak tanımlanarak iki grubu ayrılır. Bakterilerin sitoplâzmadaki organeller ile çekirdeği görebilmek için de geliştirilmiş boyama metotları vardır</a:t>
            </a:r>
            <a:r>
              <a:rPr lang="tr-TR" dirty="0" smtClean="0"/>
              <a:t>. Bir bakteri hücresi, Hücre çeperi ve dışındaki kısımlar ve </a:t>
            </a:r>
            <a:r>
              <a:rPr lang="tr-TR" dirty="0" err="1" smtClean="0"/>
              <a:t>Protoplast</a:t>
            </a:r>
            <a:r>
              <a:rPr lang="tr-TR" dirty="0" smtClean="0"/>
              <a:t> olmak üzere iki ana kısımdan ibarettir.</a:t>
            </a:r>
            <a:endParaRPr lang="tr-TR" dirty="0"/>
          </a:p>
        </p:txBody>
      </p:sp>
      <p:sp>
        <p:nvSpPr>
          <p:cNvPr id="4" name="Slayt Numarası Yer Tutucusu 3"/>
          <p:cNvSpPr>
            <a:spLocks noGrp="1"/>
          </p:cNvSpPr>
          <p:nvPr>
            <p:ph type="sldNum" sz="quarter" idx="12"/>
          </p:nvPr>
        </p:nvSpPr>
        <p:spPr/>
        <p:txBody>
          <a:bodyPr/>
          <a:lstStyle/>
          <a:p>
            <a:fld id="{8A0D3184-B9AD-417C-BC06-6F01E61B7F3A}" type="slidenum">
              <a:rPr lang="tr-TR" smtClean="0"/>
              <a:pPr/>
              <a:t>6</a:t>
            </a:fld>
            <a:endParaRPr lang="tr-TR"/>
          </a:p>
        </p:txBody>
      </p:sp>
    </p:spTree>
    <p:extLst>
      <p:ext uri="{BB962C8B-B14F-4D97-AF65-F5344CB8AC3E}">
        <p14:creationId xmlns:p14="http://schemas.microsoft.com/office/powerpoint/2010/main" xmlns="" val="197131318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3092" y="365125"/>
            <a:ext cx="11720146" cy="1325563"/>
          </a:xfrm>
        </p:spPr>
        <p:txBody>
          <a:bodyPr/>
          <a:lstStyle/>
          <a:p>
            <a:pPr algn="ctr"/>
            <a:r>
              <a:rPr lang="tr-TR" dirty="0" err="1" smtClean="0">
                <a:solidFill>
                  <a:srgbClr val="FF0000"/>
                </a:solidFill>
              </a:rPr>
              <a:t>Petri</a:t>
            </a:r>
            <a:r>
              <a:rPr lang="tr-TR" dirty="0" smtClean="0">
                <a:solidFill>
                  <a:srgbClr val="FF0000"/>
                </a:solidFill>
              </a:rPr>
              <a:t> Kutusundaki </a:t>
            </a:r>
            <a:r>
              <a:rPr lang="tr-TR" dirty="0" err="1" smtClean="0">
                <a:solidFill>
                  <a:srgbClr val="FF0000"/>
                </a:solidFill>
              </a:rPr>
              <a:t>Agarlı</a:t>
            </a:r>
            <a:r>
              <a:rPr lang="tr-TR" dirty="0" smtClean="0">
                <a:solidFill>
                  <a:srgbClr val="FF0000"/>
                </a:solidFill>
              </a:rPr>
              <a:t> </a:t>
            </a:r>
            <a:r>
              <a:rPr lang="tr-TR" dirty="0" err="1" smtClean="0">
                <a:solidFill>
                  <a:srgbClr val="FF0000"/>
                </a:solidFill>
              </a:rPr>
              <a:t>Besiyerine</a:t>
            </a:r>
            <a:r>
              <a:rPr lang="tr-TR" dirty="0" smtClean="0">
                <a:solidFill>
                  <a:srgbClr val="FF0000"/>
                </a:solidFill>
              </a:rPr>
              <a:t> </a:t>
            </a:r>
            <a:r>
              <a:rPr lang="tr-TR" dirty="0" err="1" smtClean="0">
                <a:solidFill>
                  <a:srgbClr val="FF0000"/>
                </a:solidFill>
              </a:rPr>
              <a:t>İnokülasyon</a:t>
            </a:r>
            <a:r>
              <a:rPr lang="tr-TR" dirty="0" smtClean="0">
                <a:solidFill>
                  <a:srgbClr val="FF0000"/>
                </a:solidFill>
              </a:rPr>
              <a:t> </a:t>
            </a:r>
            <a:endParaRPr lang="tr-TR" dirty="0">
              <a:solidFill>
                <a:srgbClr val="FF0000"/>
              </a:solidFill>
            </a:endParaRPr>
          </a:p>
        </p:txBody>
      </p:sp>
      <p:sp>
        <p:nvSpPr>
          <p:cNvPr id="3" name="İçerik Yer Tutucusu 2"/>
          <p:cNvSpPr>
            <a:spLocks noGrp="1"/>
          </p:cNvSpPr>
          <p:nvPr>
            <p:ph idx="1"/>
          </p:nvPr>
        </p:nvSpPr>
        <p:spPr/>
        <p:txBody>
          <a:bodyPr/>
          <a:lstStyle/>
          <a:p>
            <a:pPr marL="0" indent="0">
              <a:buNone/>
            </a:pPr>
            <a:r>
              <a:rPr lang="tr-TR" dirty="0" err="1" smtClean="0"/>
              <a:t>Petri</a:t>
            </a:r>
            <a:r>
              <a:rPr lang="tr-TR" dirty="0" smtClean="0"/>
              <a:t> kutusundaki </a:t>
            </a:r>
            <a:r>
              <a:rPr lang="tr-TR" dirty="0" err="1" smtClean="0"/>
              <a:t>agarlı</a:t>
            </a:r>
            <a:r>
              <a:rPr lang="tr-TR" dirty="0" smtClean="0"/>
              <a:t> </a:t>
            </a:r>
            <a:r>
              <a:rPr lang="tr-TR" dirty="0" err="1" smtClean="0"/>
              <a:t>besiyerine</a:t>
            </a:r>
            <a:r>
              <a:rPr lang="tr-TR" dirty="0" smtClean="0"/>
              <a:t> sürme, yayma ve dökme plak yöntemlerinden herhangi birisiyle </a:t>
            </a:r>
            <a:r>
              <a:rPr lang="tr-TR" dirty="0" err="1" smtClean="0"/>
              <a:t>inokülasyon</a:t>
            </a:r>
            <a:r>
              <a:rPr lang="tr-TR" dirty="0" smtClean="0"/>
              <a:t> yapılabilir. Sürme yöntemi öze kullanılarak gerçekleştirilir. Bu yöntem bir çok yerde «tek koloni düşürme tekniği» olarak da anılmaktadır. </a:t>
            </a:r>
            <a:endParaRPr lang="tr-TR"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E4037D7-6093-476E-B51B-64432E25F304}" type="slidenum">
              <a:rPr lang="tr-TR" smtClean="0"/>
              <a:pPr/>
              <a:t>60</a:t>
            </a:fld>
            <a:endParaRPr lang="tr-TR"/>
          </a:p>
        </p:txBody>
      </p:sp>
    </p:spTree>
    <p:extLst>
      <p:ext uri="{BB962C8B-B14F-4D97-AF65-F5344CB8AC3E}">
        <p14:creationId xmlns:p14="http://schemas.microsoft.com/office/powerpoint/2010/main" xmlns="" val="251880141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
            <a:ext cx="10515600" cy="764930"/>
          </a:xfrm>
        </p:spPr>
        <p:txBody>
          <a:bodyPr/>
          <a:lstStyle/>
          <a:p>
            <a:pPr algn="ctr"/>
            <a:r>
              <a:rPr lang="tr-TR" dirty="0" smtClean="0">
                <a:solidFill>
                  <a:srgbClr val="FF0000"/>
                </a:solidFill>
              </a:rPr>
              <a:t>Sürme Yöntemi </a:t>
            </a:r>
            <a:endParaRPr lang="tr-TR" dirty="0">
              <a:solidFill>
                <a:srgbClr val="FF0000"/>
              </a:solidFill>
            </a:endParaRPr>
          </a:p>
        </p:txBody>
      </p:sp>
      <p:sp>
        <p:nvSpPr>
          <p:cNvPr id="3" name="İçerik Yer Tutucusu 2"/>
          <p:cNvSpPr>
            <a:spLocks noGrp="1"/>
          </p:cNvSpPr>
          <p:nvPr>
            <p:ph idx="1"/>
          </p:nvPr>
        </p:nvSpPr>
        <p:spPr>
          <a:xfrm>
            <a:off x="96715" y="764930"/>
            <a:ext cx="11983915" cy="6093069"/>
          </a:xfrm>
        </p:spPr>
        <p:txBody>
          <a:bodyPr>
            <a:normAutofit/>
          </a:bodyPr>
          <a:lstStyle/>
          <a:p>
            <a:pPr marL="0" indent="0">
              <a:buNone/>
            </a:pPr>
            <a:r>
              <a:rPr lang="tr-TR" sz="3600" dirty="0" smtClean="0"/>
              <a:t> İncelenecek örnekten öze ile örnek alınır. Steril </a:t>
            </a:r>
            <a:r>
              <a:rPr lang="tr-TR" sz="3600" dirty="0" err="1" smtClean="0"/>
              <a:t>agarlı</a:t>
            </a:r>
            <a:r>
              <a:rPr lang="tr-TR" sz="3600" dirty="0" smtClean="0"/>
              <a:t> </a:t>
            </a:r>
            <a:r>
              <a:rPr lang="tr-TR" sz="3600" dirty="0" err="1" smtClean="0"/>
              <a:t>besiyerini</a:t>
            </a:r>
            <a:r>
              <a:rPr lang="tr-TR" sz="3600" dirty="0" smtClean="0"/>
              <a:t> içeren </a:t>
            </a:r>
            <a:r>
              <a:rPr lang="tr-TR" sz="3600" dirty="0" err="1" smtClean="0"/>
              <a:t>Petri</a:t>
            </a:r>
            <a:r>
              <a:rPr lang="tr-TR" sz="3600" dirty="0" smtClean="0"/>
              <a:t> kutusu sol elin ayasına yerleştirilir ve bu elin baş ve işaret parmağı ile kapak kısmı </a:t>
            </a:r>
            <a:r>
              <a:rPr lang="tr-TR" sz="3600" dirty="0" err="1" smtClean="0"/>
              <a:t>kavranılır</a:t>
            </a:r>
            <a:r>
              <a:rPr lang="tr-TR" sz="3600" dirty="0" smtClean="0"/>
              <a:t>. İşaret parmağı destek vazifesini görürken, baş parmak aracılığıyla kapak alınır. Öze bu aralıktan içeri sokularak, öze ucunun örnek alınan kısmı </a:t>
            </a:r>
            <a:r>
              <a:rPr lang="tr-TR" sz="3600" dirty="0" err="1" smtClean="0"/>
              <a:t>agar</a:t>
            </a:r>
            <a:r>
              <a:rPr lang="tr-TR" sz="3600" dirty="0" smtClean="0"/>
              <a:t> yüzeyinin seçilecek bir bölgesine temas ettirilir. Örnek bu bölgede hafifçe ezilerek birkaç mm çapında yayılır. Daha sonra öze ile bu yayılma alanından başlayarak sürme işlemine geçilir. Bu işlemler değişik şekillerde gerçekleştirilebilir. Ancak hangi şekilde olursa olsun, sürme olayı ilerledikçe örnekteki mikroorganizma sayısı, özenin ilk sürüldüğü bölgeye göre gittikçe azalacaktır. </a:t>
            </a:r>
            <a:endParaRPr lang="tr-TR" sz="3600"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E4037D7-6093-476E-B51B-64432E25F304}" type="slidenum">
              <a:rPr lang="tr-TR" smtClean="0"/>
              <a:pPr/>
              <a:t>61</a:t>
            </a:fld>
            <a:endParaRPr lang="tr-TR"/>
          </a:p>
        </p:txBody>
      </p:sp>
    </p:spTree>
    <p:extLst>
      <p:ext uri="{BB962C8B-B14F-4D97-AF65-F5344CB8AC3E}">
        <p14:creationId xmlns:p14="http://schemas.microsoft.com/office/powerpoint/2010/main" xmlns="" val="90119193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70339"/>
            <a:ext cx="10515600" cy="571499"/>
          </a:xfrm>
        </p:spPr>
        <p:txBody>
          <a:bodyPr>
            <a:normAutofit fontScale="90000"/>
          </a:bodyPr>
          <a:lstStyle/>
          <a:p>
            <a:pPr algn="ctr"/>
            <a:r>
              <a:rPr lang="tr-TR" dirty="0" smtClean="0">
                <a:solidFill>
                  <a:srgbClr val="FF0000"/>
                </a:solidFill>
              </a:rPr>
              <a:t>Sürme Yöntem</a:t>
            </a:r>
            <a:endParaRPr lang="tr-TR" dirty="0"/>
          </a:p>
        </p:txBody>
      </p:sp>
      <p:sp>
        <p:nvSpPr>
          <p:cNvPr id="3" name="İçerik Yer Tutucusu 2"/>
          <p:cNvSpPr>
            <a:spLocks noGrp="1"/>
          </p:cNvSpPr>
          <p:nvPr>
            <p:ph idx="1"/>
          </p:nvPr>
        </p:nvSpPr>
        <p:spPr>
          <a:xfrm>
            <a:off x="61547" y="773723"/>
            <a:ext cx="12130454" cy="5996354"/>
          </a:xfrm>
        </p:spPr>
        <p:txBody>
          <a:bodyPr>
            <a:noAutofit/>
          </a:bodyPr>
          <a:lstStyle/>
          <a:p>
            <a:pPr marL="0" indent="0">
              <a:buNone/>
            </a:pPr>
            <a:r>
              <a:rPr lang="tr-TR" sz="3600" dirty="0" smtClean="0"/>
              <a:t>Bunun sonucunda da, </a:t>
            </a:r>
            <a:r>
              <a:rPr lang="tr-TR" sz="3600" dirty="0" err="1" smtClean="0"/>
              <a:t>inkübasyonu</a:t>
            </a:r>
            <a:r>
              <a:rPr lang="tr-TR" sz="3600" dirty="0" smtClean="0"/>
              <a:t> takiben, son sürme işlemlerinin yapıldığı </a:t>
            </a:r>
            <a:r>
              <a:rPr lang="tr-TR" sz="3600" dirty="0" err="1" smtClean="0"/>
              <a:t>agar</a:t>
            </a:r>
            <a:r>
              <a:rPr lang="tr-TR" sz="3600" dirty="0" smtClean="0"/>
              <a:t> yüzeyi bölgelerinde izole koloniler elde edilebilecek, diğer bir deyimle koloniler tek tek düşebilecektir. </a:t>
            </a:r>
          </a:p>
          <a:p>
            <a:pPr marL="0" indent="0">
              <a:buNone/>
            </a:pPr>
            <a:r>
              <a:rPr lang="tr-TR" sz="3600" dirty="0" smtClean="0"/>
              <a:t> </a:t>
            </a:r>
            <a:r>
              <a:rPr lang="tr-TR" sz="3600" dirty="0" err="1" smtClean="0"/>
              <a:t>Agar</a:t>
            </a:r>
            <a:r>
              <a:rPr lang="tr-TR" sz="3600" dirty="0" smtClean="0"/>
              <a:t> yüzeyinde bir bölgeden diğer bölgeye geçişte kaç defa sürme yapılacağı, aktarma yapılan kültürdeki mikroorganizma yükünü çok kabaca tahmin etmeye bağlıdır. Bulanıklığı yüksek bir sıvı kültür veya yoğun üremiş yatık </a:t>
            </a:r>
            <a:r>
              <a:rPr lang="tr-TR" sz="3600" dirty="0" err="1" smtClean="0"/>
              <a:t>agardaki</a:t>
            </a:r>
            <a:r>
              <a:rPr lang="tr-TR" sz="3600" dirty="0" smtClean="0"/>
              <a:t> kültürden aktarma yapılıyorsa, birinci bölgeden ikinci bölgeye geçiş anında 1-2 sürme hattı yeterli olabilirken, aksi durumda sürme sayısı 3-4 hat olacak şekilde artırılabilir. Üçüncü ve dördüncü bölgelere geçişlerde de aynı şekildeki bir varsayımla hareket edilmelidir. </a:t>
            </a:r>
            <a:endParaRPr lang="tr-TR" sz="3600"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E4037D7-6093-476E-B51B-64432E25F304}" type="slidenum">
              <a:rPr lang="tr-TR" smtClean="0"/>
              <a:pPr/>
              <a:t>62</a:t>
            </a:fld>
            <a:endParaRPr lang="tr-TR"/>
          </a:p>
        </p:txBody>
      </p:sp>
    </p:spTree>
    <p:extLst>
      <p:ext uri="{BB962C8B-B14F-4D97-AF65-F5344CB8AC3E}">
        <p14:creationId xmlns:p14="http://schemas.microsoft.com/office/powerpoint/2010/main" xmlns="" val="228692807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61547"/>
            <a:ext cx="10515600" cy="808892"/>
          </a:xfrm>
        </p:spPr>
        <p:txBody>
          <a:bodyPr>
            <a:normAutofit/>
          </a:bodyPr>
          <a:lstStyle/>
          <a:p>
            <a:pPr algn="ctr"/>
            <a:r>
              <a:rPr lang="tr-TR" dirty="0" smtClean="0">
                <a:solidFill>
                  <a:srgbClr val="FF0000"/>
                </a:solidFill>
              </a:rPr>
              <a:t>Yayma Tekniği</a:t>
            </a:r>
            <a:endParaRPr lang="tr-TR" dirty="0">
              <a:solidFill>
                <a:srgbClr val="FF0000"/>
              </a:solidFill>
            </a:endParaRPr>
          </a:p>
        </p:txBody>
      </p:sp>
      <p:sp>
        <p:nvSpPr>
          <p:cNvPr id="3" name="İçerik Yer Tutucusu 2"/>
          <p:cNvSpPr>
            <a:spLocks noGrp="1"/>
          </p:cNvSpPr>
          <p:nvPr>
            <p:ph idx="1"/>
          </p:nvPr>
        </p:nvSpPr>
        <p:spPr>
          <a:xfrm>
            <a:off x="838199" y="931985"/>
            <a:ext cx="11260015" cy="5785338"/>
          </a:xfrm>
        </p:spPr>
        <p:txBody>
          <a:bodyPr/>
          <a:lstStyle/>
          <a:p>
            <a:pPr marL="0" indent="0">
              <a:buNone/>
            </a:pPr>
            <a:r>
              <a:rPr lang="tr-TR" dirty="0" err="1" smtClean="0"/>
              <a:t>Petri</a:t>
            </a:r>
            <a:r>
              <a:rPr lang="tr-TR" dirty="0" smtClean="0"/>
              <a:t> kutusundaki katı </a:t>
            </a:r>
            <a:r>
              <a:rPr lang="tr-TR" dirty="0" err="1" smtClean="0"/>
              <a:t>besiyeri</a:t>
            </a:r>
            <a:r>
              <a:rPr lang="tr-TR" dirty="0" smtClean="0"/>
              <a:t> yüzeyine 0,1 ml miktarda örnek aktarılır. Örnek, </a:t>
            </a:r>
            <a:r>
              <a:rPr lang="tr-TR" dirty="0" err="1" smtClean="0"/>
              <a:t>drigalski</a:t>
            </a:r>
            <a:r>
              <a:rPr lang="tr-TR" dirty="0" smtClean="0"/>
              <a:t> özesi ile </a:t>
            </a:r>
            <a:r>
              <a:rPr lang="tr-TR" dirty="0" err="1" smtClean="0"/>
              <a:t>besiyeri</a:t>
            </a:r>
            <a:r>
              <a:rPr lang="tr-TR" dirty="0" smtClean="0"/>
              <a:t> yüzeyine usulüne uygun olarak yayılır. </a:t>
            </a:r>
            <a:r>
              <a:rPr lang="tr-TR" dirty="0" err="1" smtClean="0"/>
              <a:t>Petri</a:t>
            </a:r>
            <a:r>
              <a:rPr lang="tr-TR" dirty="0" smtClean="0"/>
              <a:t> kutusu 15 </a:t>
            </a:r>
            <a:r>
              <a:rPr lang="tr-TR" dirty="0" err="1" smtClean="0"/>
              <a:t>dk</a:t>
            </a:r>
            <a:r>
              <a:rPr lang="tr-TR" dirty="0" smtClean="0"/>
              <a:t> ters çevrilmeden bekletilir.</a:t>
            </a:r>
          </a:p>
          <a:p>
            <a:pPr marL="0" indent="0">
              <a:buNone/>
            </a:pPr>
            <a:r>
              <a:rPr lang="tr-TR" dirty="0" smtClean="0"/>
              <a:t> </a:t>
            </a:r>
            <a:r>
              <a:rPr lang="tr-TR" dirty="0" smtClean="0">
                <a:solidFill>
                  <a:srgbClr val="FF0000"/>
                </a:solidFill>
              </a:rPr>
              <a:t>Dökme Plak Yöntemi: </a:t>
            </a:r>
            <a:endParaRPr lang="tr-TR" dirty="0"/>
          </a:p>
          <a:p>
            <a:pPr marL="0" indent="0">
              <a:buNone/>
            </a:pPr>
            <a:r>
              <a:rPr lang="tr-TR" dirty="0" smtClean="0"/>
              <a:t> Sıvı kültürden veya sıvı örnekten steril pipetle 1 ml alınarak steril boş bir </a:t>
            </a:r>
            <a:r>
              <a:rPr lang="tr-TR" dirty="0" err="1" smtClean="0"/>
              <a:t>petri</a:t>
            </a:r>
            <a:r>
              <a:rPr lang="tr-TR" dirty="0" smtClean="0"/>
              <a:t> kutusuna aktarılır. Daha önceden sterilize edilmiş ve 44-48 </a:t>
            </a:r>
            <a:r>
              <a:rPr lang="tr-TR" dirty="0" err="1" smtClean="0"/>
              <a:t>oC’ye</a:t>
            </a:r>
            <a:r>
              <a:rPr lang="tr-TR" dirty="0" smtClean="0"/>
              <a:t> ayarlanmış bir su banyosunda tutulmakta olan uygun bir katı </a:t>
            </a:r>
            <a:r>
              <a:rPr lang="tr-TR" dirty="0" err="1" smtClean="0"/>
              <a:t>besiyeri</a:t>
            </a:r>
            <a:r>
              <a:rPr lang="tr-TR" dirty="0" smtClean="0"/>
              <a:t> örnek aktarılmış </a:t>
            </a:r>
            <a:r>
              <a:rPr lang="tr-TR" dirty="0" err="1" smtClean="0"/>
              <a:t>petri</a:t>
            </a:r>
            <a:r>
              <a:rPr lang="tr-TR" dirty="0" smtClean="0"/>
              <a:t> kutusuna 15 – 20 ml miktarda dökülür. Örneğin </a:t>
            </a:r>
            <a:r>
              <a:rPr lang="tr-TR" dirty="0" err="1" smtClean="0"/>
              <a:t>besiyerinde</a:t>
            </a:r>
            <a:r>
              <a:rPr lang="tr-TR" dirty="0" smtClean="0"/>
              <a:t> homojen dağılımı için </a:t>
            </a:r>
            <a:r>
              <a:rPr lang="tr-TR" dirty="0" err="1" smtClean="0"/>
              <a:t>petri</a:t>
            </a:r>
            <a:r>
              <a:rPr lang="tr-TR" dirty="0" smtClean="0"/>
              <a:t> kutusuna bulunduğu düzlem üzerinde dikkatlice üç defa saat yönünde üç defa da aksi yönde çevirme ya da sekiz çizdirme hareketi yaptırılır. Daha sonra </a:t>
            </a:r>
            <a:r>
              <a:rPr lang="tr-TR" dirty="0" err="1" smtClean="0"/>
              <a:t>besiyerinin</a:t>
            </a:r>
            <a:r>
              <a:rPr lang="tr-TR" dirty="0" smtClean="0"/>
              <a:t> katılaşması beklenir. İzole koloniler </a:t>
            </a:r>
            <a:r>
              <a:rPr lang="tr-TR" dirty="0" err="1" smtClean="0"/>
              <a:t>besiyerinin</a:t>
            </a:r>
            <a:r>
              <a:rPr lang="tr-TR" dirty="0" smtClean="0"/>
              <a:t> yüzeyinde ya da içinde gelişirler. Dökme plak yöntemi ile bakteri, maya, küf ve sporlarının sayımı gerçekleştirilebilir.</a:t>
            </a:r>
            <a:endParaRPr lang="tr-TR"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E4037D7-6093-476E-B51B-64432E25F304}" type="slidenum">
              <a:rPr lang="tr-TR" smtClean="0"/>
              <a:pPr/>
              <a:t>63</a:t>
            </a:fld>
            <a:endParaRPr lang="tr-TR"/>
          </a:p>
        </p:txBody>
      </p:sp>
    </p:spTree>
    <p:extLst>
      <p:ext uri="{BB962C8B-B14F-4D97-AF65-F5344CB8AC3E}">
        <p14:creationId xmlns:p14="http://schemas.microsoft.com/office/powerpoint/2010/main" xmlns="" val="261240708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61547"/>
            <a:ext cx="10515600" cy="791308"/>
          </a:xfrm>
        </p:spPr>
        <p:txBody>
          <a:bodyPr>
            <a:normAutofit/>
          </a:bodyPr>
          <a:lstStyle/>
          <a:p>
            <a:pPr algn="ctr"/>
            <a:r>
              <a:rPr lang="tr-TR" dirty="0" smtClean="0">
                <a:solidFill>
                  <a:srgbClr val="FF0000"/>
                </a:solidFill>
              </a:rPr>
              <a:t> </a:t>
            </a:r>
            <a:r>
              <a:rPr lang="tr-TR" dirty="0" err="1" smtClean="0">
                <a:solidFill>
                  <a:srgbClr val="FF0000"/>
                </a:solidFill>
              </a:rPr>
              <a:t>İnkübasyon</a:t>
            </a:r>
            <a:r>
              <a:rPr lang="tr-TR" dirty="0" smtClean="0">
                <a:solidFill>
                  <a:srgbClr val="FF0000"/>
                </a:solidFill>
              </a:rPr>
              <a:t> </a:t>
            </a:r>
            <a:endParaRPr lang="tr-TR" dirty="0">
              <a:solidFill>
                <a:srgbClr val="FF0000"/>
              </a:solidFill>
            </a:endParaRPr>
          </a:p>
        </p:txBody>
      </p:sp>
      <p:sp>
        <p:nvSpPr>
          <p:cNvPr id="3" name="İçerik Yer Tutucusu 2"/>
          <p:cNvSpPr>
            <a:spLocks noGrp="1"/>
          </p:cNvSpPr>
          <p:nvPr>
            <p:ph idx="1"/>
          </p:nvPr>
        </p:nvSpPr>
        <p:spPr>
          <a:xfrm>
            <a:off x="254977" y="764931"/>
            <a:ext cx="11869615" cy="6022731"/>
          </a:xfrm>
        </p:spPr>
        <p:txBody>
          <a:bodyPr/>
          <a:lstStyle/>
          <a:p>
            <a:pPr marL="0" indent="0">
              <a:buNone/>
            </a:pPr>
            <a:r>
              <a:rPr lang="tr-TR" dirty="0" smtClean="0"/>
              <a:t> </a:t>
            </a:r>
            <a:r>
              <a:rPr lang="tr-TR" sz="3600" dirty="0" smtClean="0"/>
              <a:t>Kültür elde etmekteki son aşamadır. </a:t>
            </a:r>
            <a:r>
              <a:rPr lang="tr-TR" sz="3600" dirty="0" err="1" smtClean="0"/>
              <a:t>İnkübasyon</a:t>
            </a:r>
            <a:r>
              <a:rPr lang="tr-TR" sz="3600" dirty="0" smtClean="0"/>
              <a:t>, ekim yapılmış </a:t>
            </a:r>
            <a:r>
              <a:rPr lang="tr-TR" sz="3600" dirty="0" err="1" smtClean="0"/>
              <a:t>besiyerini</a:t>
            </a:r>
            <a:r>
              <a:rPr lang="tr-TR" sz="3600" dirty="0" smtClean="0"/>
              <a:t> içeren </a:t>
            </a:r>
            <a:r>
              <a:rPr lang="tr-TR" sz="3600" dirty="0" err="1" smtClean="0"/>
              <a:t>petri</a:t>
            </a:r>
            <a:r>
              <a:rPr lang="tr-TR" sz="3600" dirty="0" smtClean="0"/>
              <a:t> kabının uygun bir </a:t>
            </a:r>
            <a:r>
              <a:rPr lang="tr-TR" sz="3600" dirty="0" err="1" smtClean="0"/>
              <a:t>inkübatörde</a:t>
            </a:r>
            <a:r>
              <a:rPr lang="tr-TR" sz="3600" dirty="0" smtClean="0"/>
              <a:t>; belli bir sıcaklık derecesinde ve belli bir süre tutulması işlemidir. </a:t>
            </a:r>
            <a:r>
              <a:rPr lang="tr-TR" sz="3600" dirty="0" err="1" smtClean="0"/>
              <a:t>Petri</a:t>
            </a:r>
            <a:r>
              <a:rPr lang="tr-TR" sz="3600" dirty="0" smtClean="0"/>
              <a:t> kutularının </a:t>
            </a:r>
            <a:r>
              <a:rPr lang="tr-TR" sz="3600" dirty="0" err="1" smtClean="0"/>
              <a:t>inkübasyonu</a:t>
            </a:r>
            <a:r>
              <a:rPr lang="tr-TR" sz="3600" dirty="0" smtClean="0"/>
              <a:t> için yalnızca etüvden yararlanılır. </a:t>
            </a:r>
            <a:r>
              <a:rPr lang="tr-TR" sz="3600" dirty="0" err="1" smtClean="0"/>
              <a:t>Petri</a:t>
            </a:r>
            <a:r>
              <a:rPr lang="tr-TR" sz="3600" dirty="0" smtClean="0"/>
              <a:t> kutularının </a:t>
            </a:r>
            <a:r>
              <a:rPr lang="tr-TR" sz="3600" dirty="0" err="1" smtClean="0"/>
              <a:t>inkübasyonu</a:t>
            </a:r>
            <a:r>
              <a:rPr lang="tr-TR" sz="3600" dirty="0" smtClean="0"/>
              <a:t> için </a:t>
            </a:r>
            <a:r>
              <a:rPr lang="tr-TR" sz="3600" dirty="0" err="1" smtClean="0"/>
              <a:t>petri</a:t>
            </a:r>
            <a:r>
              <a:rPr lang="tr-TR" sz="3600" dirty="0" smtClean="0"/>
              <a:t> kapları ters çevrilerek </a:t>
            </a:r>
            <a:r>
              <a:rPr lang="tr-TR" sz="3600" dirty="0" err="1" smtClean="0"/>
              <a:t>inkübatöre</a:t>
            </a:r>
            <a:r>
              <a:rPr lang="tr-TR" sz="3600" dirty="0" smtClean="0"/>
              <a:t> yerleştirilir. Bu durumda </a:t>
            </a:r>
            <a:r>
              <a:rPr lang="tr-TR" sz="3600" dirty="0" err="1" smtClean="0"/>
              <a:t>petri</a:t>
            </a:r>
            <a:r>
              <a:rPr lang="tr-TR" sz="3600" dirty="0" smtClean="0"/>
              <a:t> kabının içinde oluşabilecek su buharının kapakta kondense olup </a:t>
            </a:r>
            <a:r>
              <a:rPr lang="tr-TR" sz="3600" dirty="0" err="1" smtClean="0"/>
              <a:t>besiyerine</a:t>
            </a:r>
            <a:r>
              <a:rPr lang="tr-TR" sz="3600" dirty="0" smtClean="0"/>
              <a:t> damlama, böylece de kültürün </a:t>
            </a:r>
            <a:r>
              <a:rPr lang="tr-TR" sz="3600" dirty="0" err="1" smtClean="0"/>
              <a:t>kontaminasyonu</a:t>
            </a:r>
            <a:r>
              <a:rPr lang="tr-TR" sz="3600" dirty="0" smtClean="0"/>
              <a:t> ile olduğundan fazla sayıda veya büyük koloni oluşumu risklerinin önüne geçilmiş olur. </a:t>
            </a:r>
            <a:r>
              <a:rPr lang="tr-TR" sz="3600" dirty="0" err="1" smtClean="0"/>
              <a:t>İnkübasyon</a:t>
            </a:r>
            <a:r>
              <a:rPr lang="tr-TR" sz="3600" dirty="0" smtClean="0"/>
              <a:t> sıcaklığı ve süresi genelde ekim yapılacak örnek veya çalışılan mikroorganizmanın özelliği ya da çalışmanın amacına göre belirlenir.</a:t>
            </a:r>
            <a:endParaRPr lang="tr-TR" sz="3600"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E4037D7-6093-476E-B51B-64432E25F304}" type="slidenum">
              <a:rPr lang="tr-TR" smtClean="0"/>
              <a:pPr/>
              <a:t>64</a:t>
            </a:fld>
            <a:endParaRPr lang="tr-TR"/>
          </a:p>
        </p:txBody>
      </p:sp>
    </p:spTree>
    <p:extLst>
      <p:ext uri="{BB962C8B-B14F-4D97-AF65-F5344CB8AC3E}">
        <p14:creationId xmlns:p14="http://schemas.microsoft.com/office/powerpoint/2010/main" xmlns="" val="255113249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
            <a:ext cx="10515600" cy="923192"/>
          </a:xfrm>
        </p:spPr>
        <p:txBody>
          <a:bodyPr>
            <a:normAutofit fontScale="90000"/>
          </a:bodyPr>
          <a:lstStyle/>
          <a:p>
            <a:pPr algn="ctr"/>
            <a:r>
              <a:rPr lang="tr-TR" dirty="0" smtClean="0">
                <a:solidFill>
                  <a:srgbClr val="FF0000"/>
                </a:solidFill>
              </a:rPr>
              <a:t>Dökme Plak Yöntemi ile </a:t>
            </a:r>
            <a:r>
              <a:rPr lang="tr-TR" dirty="0" err="1" smtClean="0">
                <a:solidFill>
                  <a:srgbClr val="FF0000"/>
                </a:solidFill>
              </a:rPr>
              <a:t>Koliform</a:t>
            </a:r>
            <a:r>
              <a:rPr lang="tr-TR" dirty="0" smtClean="0">
                <a:solidFill>
                  <a:srgbClr val="FF0000"/>
                </a:solidFill>
              </a:rPr>
              <a:t> Grubu Bakterilerin Belirlenmesi </a:t>
            </a:r>
            <a:endParaRPr lang="tr-TR" dirty="0">
              <a:solidFill>
                <a:srgbClr val="FF0000"/>
              </a:solidFill>
            </a:endParaRPr>
          </a:p>
        </p:txBody>
      </p:sp>
      <p:sp>
        <p:nvSpPr>
          <p:cNvPr id="3" name="İçerik Yer Tutucusu 2"/>
          <p:cNvSpPr>
            <a:spLocks noGrp="1"/>
          </p:cNvSpPr>
          <p:nvPr>
            <p:ph idx="1"/>
          </p:nvPr>
        </p:nvSpPr>
        <p:spPr>
          <a:xfrm>
            <a:off x="167054" y="1028700"/>
            <a:ext cx="11957538" cy="5758962"/>
          </a:xfrm>
        </p:spPr>
        <p:txBody>
          <a:bodyPr>
            <a:normAutofit lnSpcReduction="10000"/>
          </a:bodyPr>
          <a:lstStyle/>
          <a:p>
            <a:pPr marL="0" indent="0">
              <a:buNone/>
            </a:pPr>
            <a:r>
              <a:rPr lang="tr-TR" dirty="0" smtClean="0"/>
              <a:t>İncelenecek olan örnek </a:t>
            </a:r>
            <a:r>
              <a:rPr lang="tr-TR" dirty="0" err="1" smtClean="0"/>
              <a:t>homojenize</a:t>
            </a:r>
            <a:r>
              <a:rPr lang="tr-TR" dirty="0" smtClean="0"/>
              <a:t> edilir. Eğer örnek çok yoğun sayıda mikroorganizma içeriyor ise </a:t>
            </a:r>
            <a:r>
              <a:rPr lang="tr-TR" dirty="0" err="1" smtClean="0"/>
              <a:t>dilüe</a:t>
            </a:r>
            <a:r>
              <a:rPr lang="tr-TR" dirty="0" smtClean="0"/>
              <a:t> edilir.</a:t>
            </a:r>
          </a:p>
          <a:p>
            <a:pPr marL="0" indent="0">
              <a:buNone/>
            </a:pPr>
            <a:r>
              <a:rPr lang="tr-TR" dirty="0" smtClean="0"/>
              <a:t> Sterilize edilmiş </a:t>
            </a:r>
            <a:r>
              <a:rPr lang="tr-TR" dirty="0" err="1" smtClean="0"/>
              <a:t>petri</a:t>
            </a:r>
            <a:r>
              <a:rPr lang="tr-TR" dirty="0" smtClean="0"/>
              <a:t> kutularının üzerine incelenecek olan örnek, </a:t>
            </a:r>
            <a:r>
              <a:rPr lang="tr-TR" dirty="0" err="1" smtClean="0"/>
              <a:t>dilüsyon</a:t>
            </a:r>
            <a:r>
              <a:rPr lang="tr-TR" dirty="0" smtClean="0"/>
              <a:t> oranı, tarih, </a:t>
            </a:r>
            <a:r>
              <a:rPr lang="tr-TR" dirty="0" err="1" smtClean="0"/>
              <a:t>besiyeri</a:t>
            </a:r>
            <a:r>
              <a:rPr lang="tr-TR" dirty="0" smtClean="0"/>
              <a:t> yazılır. </a:t>
            </a:r>
          </a:p>
          <a:p>
            <a:pPr marL="0" indent="0">
              <a:buNone/>
            </a:pPr>
            <a:r>
              <a:rPr lang="tr-TR" dirty="0" smtClean="0"/>
              <a:t> Steril </a:t>
            </a:r>
            <a:r>
              <a:rPr lang="tr-TR" dirty="0" err="1" smtClean="0"/>
              <a:t>petri</a:t>
            </a:r>
            <a:r>
              <a:rPr lang="tr-TR" dirty="0" smtClean="0"/>
              <a:t> kaplarının içerisine örnekten 1 ml aktarılır. </a:t>
            </a:r>
          </a:p>
          <a:p>
            <a:pPr marL="0" indent="0">
              <a:buNone/>
            </a:pPr>
            <a:r>
              <a:rPr lang="tr-TR" dirty="0" smtClean="0"/>
              <a:t> Vakit geçirmeden her bir </a:t>
            </a:r>
            <a:r>
              <a:rPr lang="tr-TR" dirty="0" err="1" smtClean="0"/>
              <a:t>petriye</a:t>
            </a:r>
            <a:r>
              <a:rPr lang="tr-TR" dirty="0" smtClean="0"/>
              <a:t> 15-20 ml olacak şekilde </a:t>
            </a:r>
            <a:r>
              <a:rPr lang="tr-TR" dirty="0" err="1" smtClean="0"/>
              <a:t>besiyerinden</a:t>
            </a:r>
            <a:r>
              <a:rPr lang="tr-TR" dirty="0" smtClean="0"/>
              <a:t> ilave edilir (45 0C). </a:t>
            </a:r>
            <a:endParaRPr lang="tr-TR" dirty="0"/>
          </a:p>
          <a:p>
            <a:pPr marL="0" indent="0">
              <a:buNone/>
            </a:pPr>
            <a:r>
              <a:rPr lang="tr-TR" dirty="0" err="1" smtClean="0"/>
              <a:t>Agar</a:t>
            </a:r>
            <a:r>
              <a:rPr lang="tr-TR" dirty="0" smtClean="0"/>
              <a:t> katılaşmadan </a:t>
            </a:r>
            <a:r>
              <a:rPr lang="tr-TR" dirty="0" err="1" smtClean="0"/>
              <a:t>petri</a:t>
            </a:r>
            <a:r>
              <a:rPr lang="tr-TR" dirty="0" smtClean="0"/>
              <a:t> kutuları düz bir yüzey üzerinde sekiz hareketi çizdirilerek örnek ile </a:t>
            </a:r>
            <a:r>
              <a:rPr lang="tr-TR" dirty="0" err="1" smtClean="0"/>
              <a:t>besiyerinin</a:t>
            </a:r>
            <a:r>
              <a:rPr lang="tr-TR" dirty="0" smtClean="0"/>
              <a:t> homojen karışımı sağlanır ve </a:t>
            </a:r>
            <a:r>
              <a:rPr lang="tr-TR" dirty="0" err="1" smtClean="0"/>
              <a:t>agarın</a:t>
            </a:r>
            <a:r>
              <a:rPr lang="tr-TR" dirty="0" smtClean="0"/>
              <a:t> katılaşması beklenir. </a:t>
            </a:r>
          </a:p>
          <a:p>
            <a:pPr marL="0" indent="0">
              <a:buNone/>
            </a:pPr>
            <a:r>
              <a:rPr lang="tr-TR" dirty="0" smtClean="0"/>
              <a:t> </a:t>
            </a:r>
            <a:r>
              <a:rPr lang="tr-TR" dirty="0" err="1" smtClean="0"/>
              <a:t>Petri</a:t>
            </a:r>
            <a:r>
              <a:rPr lang="tr-TR" dirty="0" smtClean="0"/>
              <a:t> kutuları ters çevrilerek sıcaklığı 37 0C’ye ayarlanmış etüve (</a:t>
            </a:r>
            <a:r>
              <a:rPr lang="tr-TR" dirty="0" err="1" smtClean="0"/>
              <a:t>inkübatör</a:t>
            </a:r>
            <a:r>
              <a:rPr lang="tr-TR" dirty="0" smtClean="0"/>
              <a:t>) yerleştirilir. Yaklaşık 24 saat sonrasında </a:t>
            </a:r>
            <a:r>
              <a:rPr lang="tr-TR" dirty="0" err="1" smtClean="0"/>
              <a:t>petri</a:t>
            </a:r>
            <a:r>
              <a:rPr lang="tr-TR" dirty="0" smtClean="0"/>
              <a:t> kutuların sayıma alınır. </a:t>
            </a:r>
          </a:p>
          <a:p>
            <a:pPr marL="0" indent="0">
              <a:buNone/>
            </a:pPr>
            <a:r>
              <a:rPr lang="tr-TR" dirty="0" smtClean="0"/>
              <a:t> Sayım koloni adeti az ise direkt, koloni sayısı çok ise işaretli kareler yardımıyla yapılır. </a:t>
            </a:r>
            <a:endParaRPr lang="tr-TR"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E4037D7-6093-476E-B51B-64432E25F304}" type="slidenum">
              <a:rPr lang="tr-TR" smtClean="0"/>
              <a:pPr/>
              <a:t>65</a:t>
            </a:fld>
            <a:endParaRPr lang="tr-TR"/>
          </a:p>
        </p:txBody>
      </p:sp>
    </p:spTree>
    <p:extLst>
      <p:ext uri="{BB962C8B-B14F-4D97-AF65-F5344CB8AC3E}">
        <p14:creationId xmlns:p14="http://schemas.microsoft.com/office/powerpoint/2010/main" xmlns="" val="289534353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
            <a:ext cx="10515600" cy="1345222"/>
          </a:xfrm>
        </p:spPr>
        <p:txBody>
          <a:bodyPr/>
          <a:lstStyle/>
          <a:p>
            <a:pPr algn="ctr"/>
            <a:r>
              <a:rPr lang="tr-TR" dirty="0" smtClean="0">
                <a:solidFill>
                  <a:srgbClr val="FF0000"/>
                </a:solidFill>
              </a:rPr>
              <a:t>Yüzeye Yayma Yöntemiyle </a:t>
            </a:r>
            <a:r>
              <a:rPr lang="tr-TR" dirty="0" err="1" smtClean="0">
                <a:solidFill>
                  <a:srgbClr val="FF0000"/>
                </a:solidFill>
              </a:rPr>
              <a:t>Koliform</a:t>
            </a:r>
            <a:r>
              <a:rPr lang="tr-TR" dirty="0" smtClean="0">
                <a:solidFill>
                  <a:srgbClr val="FF0000"/>
                </a:solidFill>
              </a:rPr>
              <a:t> Bakterilerin Belirlenmesi </a:t>
            </a:r>
            <a:endParaRPr lang="tr-TR" dirty="0">
              <a:solidFill>
                <a:srgbClr val="FF0000"/>
              </a:solidFill>
            </a:endParaRPr>
          </a:p>
        </p:txBody>
      </p:sp>
      <p:sp>
        <p:nvSpPr>
          <p:cNvPr id="3" name="İçerik Yer Tutucusu 2"/>
          <p:cNvSpPr>
            <a:spLocks noGrp="1"/>
          </p:cNvSpPr>
          <p:nvPr>
            <p:ph idx="1"/>
          </p:nvPr>
        </p:nvSpPr>
        <p:spPr>
          <a:xfrm>
            <a:off x="0" y="1283678"/>
            <a:ext cx="12124592" cy="5574322"/>
          </a:xfrm>
        </p:spPr>
        <p:txBody>
          <a:bodyPr>
            <a:normAutofit/>
          </a:bodyPr>
          <a:lstStyle/>
          <a:p>
            <a:pPr marL="0" indent="0">
              <a:buNone/>
            </a:pPr>
            <a:r>
              <a:rPr lang="tr-TR" dirty="0" smtClean="0"/>
              <a:t> Yaklaşık 50 0C’deki erimiş steril </a:t>
            </a:r>
            <a:r>
              <a:rPr lang="tr-TR" dirty="0" err="1" smtClean="0"/>
              <a:t>agarlı</a:t>
            </a:r>
            <a:r>
              <a:rPr lang="tr-TR" dirty="0" smtClean="0"/>
              <a:t> </a:t>
            </a:r>
            <a:r>
              <a:rPr lang="tr-TR" dirty="0" err="1" smtClean="0"/>
              <a:t>besiyeri</a:t>
            </a:r>
            <a:r>
              <a:rPr lang="tr-TR" dirty="0" smtClean="0"/>
              <a:t>, aseptik koşullarda steril </a:t>
            </a:r>
            <a:r>
              <a:rPr lang="tr-TR" dirty="0" err="1" smtClean="0"/>
              <a:t>petri</a:t>
            </a:r>
            <a:r>
              <a:rPr lang="tr-TR" dirty="0" smtClean="0"/>
              <a:t> kutularına 15-20 ml miktarlarda dökülür. Yüzeye yayma </a:t>
            </a:r>
            <a:r>
              <a:rPr lang="tr-TR" dirty="0" err="1" smtClean="0"/>
              <a:t>yöneteminde</a:t>
            </a:r>
            <a:r>
              <a:rPr lang="tr-TR" dirty="0" smtClean="0"/>
              <a:t> </a:t>
            </a:r>
            <a:r>
              <a:rPr lang="tr-TR" dirty="0" err="1" smtClean="0"/>
              <a:t>agar</a:t>
            </a:r>
            <a:r>
              <a:rPr lang="tr-TR" dirty="0" smtClean="0"/>
              <a:t> yüzeyinin kuru olması çok önemlidir. </a:t>
            </a:r>
          </a:p>
          <a:p>
            <a:pPr marL="0" indent="0">
              <a:buNone/>
            </a:pPr>
            <a:r>
              <a:rPr lang="tr-TR" dirty="0" smtClean="0"/>
              <a:t> İncelenecek olan örnek </a:t>
            </a:r>
            <a:r>
              <a:rPr lang="tr-TR" dirty="0" err="1" smtClean="0"/>
              <a:t>homojenize</a:t>
            </a:r>
            <a:r>
              <a:rPr lang="tr-TR" dirty="0" smtClean="0"/>
              <a:t> edilir. Eğer örnek çok yoğun sayıda mikroorganizma içeriyor ise </a:t>
            </a:r>
            <a:r>
              <a:rPr lang="tr-TR" dirty="0" err="1" smtClean="0"/>
              <a:t>dilüe</a:t>
            </a:r>
            <a:r>
              <a:rPr lang="tr-TR" dirty="0" smtClean="0"/>
              <a:t> edilir. </a:t>
            </a:r>
            <a:endParaRPr lang="tr-TR" dirty="0"/>
          </a:p>
          <a:p>
            <a:pPr marL="0" indent="0">
              <a:buNone/>
            </a:pPr>
            <a:r>
              <a:rPr lang="tr-TR" dirty="0" smtClean="0"/>
              <a:t>Kuru </a:t>
            </a:r>
            <a:r>
              <a:rPr lang="tr-TR" dirty="0" err="1" smtClean="0"/>
              <a:t>agar</a:t>
            </a:r>
            <a:r>
              <a:rPr lang="tr-TR" dirty="0" smtClean="0"/>
              <a:t> yüzeyine örnek 0,1 ml alınarak aktarılır. Steril </a:t>
            </a:r>
            <a:r>
              <a:rPr lang="tr-TR" dirty="0" err="1" smtClean="0"/>
              <a:t>drigalski</a:t>
            </a:r>
            <a:r>
              <a:rPr lang="tr-TR" dirty="0" smtClean="0"/>
              <a:t> özesi ile örnek </a:t>
            </a:r>
            <a:r>
              <a:rPr lang="tr-TR" dirty="0" err="1" smtClean="0"/>
              <a:t>agar</a:t>
            </a:r>
            <a:r>
              <a:rPr lang="tr-TR" dirty="0" smtClean="0"/>
              <a:t> yüzeyine yayılır. </a:t>
            </a:r>
          </a:p>
          <a:p>
            <a:pPr marL="0" indent="0">
              <a:buNone/>
            </a:pPr>
            <a:r>
              <a:rPr lang="tr-TR" dirty="0" smtClean="0"/>
              <a:t> Ekim yapılan </a:t>
            </a:r>
            <a:r>
              <a:rPr lang="tr-TR" dirty="0" err="1" smtClean="0"/>
              <a:t>petri</a:t>
            </a:r>
            <a:r>
              <a:rPr lang="tr-TR" dirty="0" smtClean="0"/>
              <a:t> kutuları 10-15 </a:t>
            </a:r>
            <a:r>
              <a:rPr lang="tr-TR" dirty="0" err="1" smtClean="0"/>
              <a:t>dk</a:t>
            </a:r>
            <a:r>
              <a:rPr lang="tr-TR" dirty="0" smtClean="0"/>
              <a:t> bekletilir ve ters çevrilerek sıcaklığı 37 0C’ye ayarlanmış etüve (</a:t>
            </a:r>
            <a:r>
              <a:rPr lang="tr-TR" dirty="0" err="1" smtClean="0"/>
              <a:t>inkübatör</a:t>
            </a:r>
            <a:r>
              <a:rPr lang="tr-TR" dirty="0" smtClean="0"/>
              <a:t>) yerleştirilir. Yaklaşık 24 saat sonrasında </a:t>
            </a:r>
            <a:r>
              <a:rPr lang="tr-TR" dirty="0" err="1" smtClean="0"/>
              <a:t>petri</a:t>
            </a:r>
            <a:r>
              <a:rPr lang="tr-TR" dirty="0" smtClean="0"/>
              <a:t> kutuların sayıma alınır. </a:t>
            </a:r>
          </a:p>
          <a:p>
            <a:pPr marL="0" indent="0">
              <a:buNone/>
            </a:pPr>
            <a:r>
              <a:rPr lang="tr-TR" dirty="0" smtClean="0"/>
              <a:t> Sayım koloni adeti az ise direkt, koloni sayısı çok ise işaretli kareler yardımıyla yapılır.</a:t>
            </a:r>
            <a:endParaRPr lang="tr-TR"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E4037D7-6093-476E-B51B-64432E25F304}" type="slidenum">
              <a:rPr lang="tr-TR" smtClean="0"/>
              <a:pPr/>
              <a:t>66</a:t>
            </a:fld>
            <a:endParaRPr lang="tr-TR"/>
          </a:p>
        </p:txBody>
      </p:sp>
    </p:spTree>
    <p:extLst>
      <p:ext uri="{BB962C8B-B14F-4D97-AF65-F5344CB8AC3E}">
        <p14:creationId xmlns:p14="http://schemas.microsoft.com/office/powerpoint/2010/main" xmlns="" val="28738194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37392" y="70339"/>
            <a:ext cx="11491546" cy="931984"/>
          </a:xfrm>
        </p:spPr>
        <p:txBody>
          <a:bodyPr>
            <a:normAutofit fontScale="90000"/>
          </a:bodyPr>
          <a:lstStyle/>
          <a:p>
            <a:r>
              <a:rPr lang="tr-TR" dirty="0" smtClean="0">
                <a:solidFill>
                  <a:srgbClr val="FF0000"/>
                </a:solidFill>
              </a:rPr>
              <a:t>III. Bölüm : Prokaryotik Organizmalar (III.1.Bakteriler)</a:t>
            </a:r>
            <a:endParaRPr lang="tr-TR" dirty="0"/>
          </a:p>
        </p:txBody>
      </p:sp>
      <p:sp>
        <p:nvSpPr>
          <p:cNvPr id="3" name="İçerik Yer Tutucusu 2"/>
          <p:cNvSpPr>
            <a:spLocks noGrp="1"/>
          </p:cNvSpPr>
          <p:nvPr>
            <p:ph idx="1"/>
          </p:nvPr>
        </p:nvSpPr>
        <p:spPr>
          <a:xfrm>
            <a:off x="0" y="896814"/>
            <a:ext cx="12019085" cy="5732585"/>
          </a:xfrm>
        </p:spPr>
        <p:txBody>
          <a:bodyPr>
            <a:noAutofit/>
          </a:bodyPr>
          <a:lstStyle/>
          <a:p>
            <a:r>
              <a:rPr lang="tr-TR" sz="3200" dirty="0" smtClean="0"/>
              <a:t>Bazı bakteriler, bulundukları ortama karşı dayanırlıklarını artıran </a:t>
            </a:r>
            <a:r>
              <a:rPr lang="tr-TR" sz="3200" dirty="0" err="1" smtClean="0"/>
              <a:t>polisakkarit</a:t>
            </a:r>
            <a:r>
              <a:rPr lang="tr-TR" sz="3200" dirty="0" smtClean="0"/>
              <a:t> yapısında zardan ibaret kapsüle sahiptirler. Genellikle patojen bakteriler kapsüle sahiptirler. Kapsüllerin sabit bir kalınlıkları yoktur ve kalınlıkları bakteri türüne göre değişiklik gösterir. Ortam şartlarına göre de değişiklik gösterir. Kapsüller özel kapsül boyama tekniklerine göre boyanarak tespit edilirler ve bakterilerin tanı ve sınıflandırılmasında önemli bir unsur olarak kullanılırlar. </a:t>
            </a:r>
          </a:p>
          <a:p>
            <a:r>
              <a:rPr lang="tr-TR" sz="3200" dirty="0" smtClean="0"/>
              <a:t>Bakterilerin hücre çeperleri 100 nm kalınlığında, yarı geçirgen ve </a:t>
            </a:r>
            <a:r>
              <a:rPr lang="tr-TR" sz="3200" dirty="0" err="1" smtClean="0"/>
              <a:t>polimerik</a:t>
            </a:r>
            <a:r>
              <a:rPr lang="tr-TR" sz="3200" dirty="0" smtClean="0"/>
              <a:t> bir zar özelliğindedir. Bakterilerin iç kısmında yer alan </a:t>
            </a:r>
            <a:r>
              <a:rPr lang="tr-TR" sz="3200" dirty="0" err="1" smtClean="0"/>
              <a:t>protoplast</a:t>
            </a:r>
            <a:r>
              <a:rPr lang="tr-TR" sz="3200" dirty="0" smtClean="0"/>
              <a:t> maddesi canlı ve cansız olmak üzere iki kısımdan ibarettir. Canlı kısma </a:t>
            </a:r>
            <a:r>
              <a:rPr lang="tr-TR" sz="3200" dirty="0" err="1" smtClean="0"/>
              <a:t>protoplast</a:t>
            </a:r>
            <a:r>
              <a:rPr lang="tr-TR" sz="3200" dirty="0" smtClean="0"/>
              <a:t>, cansız kısma </a:t>
            </a:r>
            <a:r>
              <a:rPr lang="tr-TR" sz="3200" dirty="0" err="1" smtClean="0"/>
              <a:t>ergastik</a:t>
            </a:r>
            <a:r>
              <a:rPr lang="tr-TR" sz="3200" dirty="0" smtClean="0"/>
              <a:t> maddeler denir.</a:t>
            </a:r>
            <a:endParaRPr lang="tr-TR" sz="3200" dirty="0"/>
          </a:p>
        </p:txBody>
      </p:sp>
      <p:sp>
        <p:nvSpPr>
          <p:cNvPr id="4" name="Slayt Numarası Yer Tutucusu 3"/>
          <p:cNvSpPr>
            <a:spLocks noGrp="1"/>
          </p:cNvSpPr>
          <p:nvPr>
            <p:ph type="sldNum" sz="quarter" idx="12"/>
          </p:nvPr>
        </p:nvSpPr>
        <p:spPr/>
        <p:txBody>
          <a:bodyPr/>
          <a:lstStyle/>
          <a:p>
            <a:fld id="{8A0D3184-B9AD-417C-BC06-6F01E61B7F3A}" type="slidenum">
              <a:rPr lang="tr-TR" smtClean="0"/>
              <a:pPr/>
              <a:t>7</a:t>
            </a:fld>
            <a:endParaRPr lang="tr-TR"/>
          </a:p>
        </p:txBody>
      </p:sp>
    </p:spTree>
    <p:extLst>
      <p:ext uri="{BB962C8B-B14F-4D97-AF65-F5344CB8AC3E}">
        <p14:creationId xmlns:p14="http://schemas.microsoft.com/office/powerpoint/2010/main" xmlns="" val="34375851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75846" y="2"/>
            <a:ext cx="11658600" cy="1160584"/>
          </a:xfrm>
        </p:spPr>
        <p:txBody>
          <a:bodyPr>
            <a:normAutofit fontScale="90000"/>
          </a:bodyPr>
          <a:lstStyle/>
          <a:p>
            <a:r>
              <a:rPr lang="tr-TR" dirty="0" smtClean="0">
                <a:solidFill>
                  <a:srgbClr val="FF0000"/>
                </a:solidFill>
              </a:rPr>
              <a:t>III. Bölüm : Prokaryotik Organizmalar (III.1.Bakteriler)</a:t>
            </a:r>
            <a:endParaRPr lang="tr-TR" dirty="0"/>
          </a:p>
        </p:txBody>
      </p:sp>
      <p:sp>
        <p:nvSpPr>
          <p:cNvPr id="3" name="İçerik Yer Tutucusu 2"/>
          <p:cNvSpPr>
            <a:spLocks noGrp="1"/>
          </p:cNvSpPr>
          <p:nvPr>
            <p:ph idx="1"/>
          </p:nvPr>
        </p:nvSpPr>
        <p:spPr>
          <a:xfrm>
            <a:off x="96715" y="993531"/>
            <a:ext cx="11887200" cy="5727944"/>
          </a:xfrm>
        </p:spPr>
        <p:txBody>
          <a:bodyPr>
            <a:normAutofit lnSpcReduction="10000"/>
          </a:bodyPr>
          <a:lstStyle/>
          <a:p>
            <a:r>
              <a:rPr lang="tr-TR" dirty="0" smtClean="0"/>
              <a:t>Bakterilerin hepsinde kamçı mevcut değildir. Bakterilerdeki mevcut olan kamçıların çapı 12-20 milimikron, uzunlukları 10-100 mikron arasında değişir. Bakterilerde mevcut olan kamçıların bulundukları yerlere ve sayılarına göre değişik isimler alırlar.</a:t>
            </a:r>
          </a:p>
          <a:p>
            <a:pPr marL="0" indent="0">
              <a:buNone/>
            </a:pPr>
            <a:r>
              <a:rPr lang="tr-TR" dirty="0" smtClean="0"/>
              <a:t>1. </a:t>
            </a:r>
            <a:r>
              <a:rPr lang="tr-TR" dirty="0" err="1" smtClean="0"/>
              <a:t>Monotrik</a:t>
            </a:r>
            <a:r>
              <a:rPr lang="tr-TR" dirty="0" smtClean="0"/>
              <a:t>: Kamçı tek olup, bakteri hücresinin bir ucunda (kutbunda ) veya kutbuna yakın bir yerde bulunur. Örneğin: </a:t>
            </a:r>
            <a:r>
              <a:rPr lang="tr-TR" dirty="0" err="1" smtClean="0"/>
              <a:t>Pseudomonas</a:t>
            </a:r>
            <a:r>
              <a:rPr lang="tr-TR" dirty="0" smtClean="0"/>
              <a:t> sp. </a:t>
            </a:r>
            <a:r>
              <a:rPr lang="tr-TR" dirty="0" err="1" smtClean="0"/>
              <a:t>Vibrio</a:t>
            </a:r>
            <a:r>
              <a:rPr lang="tr-TR" dirty="0" smtClean="0"/>
              <a:t> </a:t>
            </a:r>
            <a:r>
              <a:rPr lang="tr-TR" dirty="0" err="1" smtClean="0"/>
              <a:t>comma</a:t>
            </a:r>
            <a:r>
              <a:rPr lang="tr-TR" dirty="0" smtClean="0"/>
              <a:t> </a:t>
            </a:r>
          </a:p>
          <a:p>
            <a:pPr marL="0" indent="0">
              <a:buNone/>
            </a:pPr>
            <a:r>
              <a:rPr lang="tr-TR" dirty="0" smtClean="0"/>
              <a:t>• 2. </a:t>
            </a:r>
            <a:r>
              <a:rPr lang="tr-TR" dirty="0" err="1" smtClean="0"/>
              <a:t>Amfitirik</a:t>
            </a:r>
            <a:r>
              <a:rPr lang="tr-TR" dirty="0" smtClean="0"/>
              <a:t>: Bakterinin her iki ucunda da birer kamçı bulunur. Örneğin: </a:t>
            </a:r>
            <a:r>
              <a:rPr lang="tr-TR" dirty="0" err="1" smtClean="0"/>
              <a:t>Vibrio</a:t>
            </a:r>
            <a:r>
              <a:rPr lang="tr-TR" dirty="0" smtClean="0"/>
              <a:t> sp. </a:t>
            </a:r>
          </a:p>
          <a:p>
            <a:pPr marL="0" indent="0">
              <a:buNone/>
            </a:pPr>
            <a:r>
              <a:rPr lang="tr-TR" dirty="0" smtClean="0"/>
              <a:t>• 3. </a:t>
            </a:r>
            <a:r>
              <a:rPr lang="tr-TR" dirty="0" err="1" smtClean="0"/>
              <a:t>Lofotrik</a:t>
            </a:r>
            <a:r>
              <a:rPr lang="tr-TR" dirty="0" smtClean="0"/>
              <a:t>: Kamçılar demet halinde bulunur. Ekseriya bakterinin bir kutbundan, nadiren de iki kutbundan çıkarlar. </a:t>
            </a:r>
          </a:p>
          <a:p>
            <a:pPr marL="0" indent="0">
              <a:buNone/>
            </a:pPr>
            <a:r>
              <a:rPr lang="tr-TR" dirty="0" smtClean="0"/>
              <a:t>• 4. </a:t>
            </a:r>
            <a:r>
              <a:rPr lang="tr-TR" dirty="0" err="1" smtClean="0"/>
              <a:t>Peritrik</a:t>
            </a:r>
            <a:r>
              <a:rPr lang="tr-TR" dirty="0" smtClean="0"/>
              <a:t>: Kamçılar çok sayıda olup, tüm bakteri hücresinin yüzeyini kaplamıştır.  </a:t>
            </a:r>
          </a:p>
          <a:p>
            <a:r>
              <a:rPr lang="tr-TR" dirty="0" smtClean="0"/>
              <a:t>5. </a:t>
            </a:r>
            <a:r>
              <a:rPr lang="tr-TR" dirty="0" err="1" smtClean="0"/>
              <a:t>Atrik</a:t>
            </a:r>
            <a:r>
              <a:rPr lang="tr-TR" dirty="0" smtClean="0"/>
              <a:t>: Kamçıya sahip olmayan bakteri hücrelerine denir. Dolayısıyla bakteri hareketsizdir.</a:t>
            </a:r>
            <a:endParaRPr lang="tr-TR" dirty="0"/>
          </a:p>
        </p:txBody>
      </p:sp>
      <p:sp>
        <p:nvSpPr>
          <p:cNvPr id="4" name="Slayt Numarası Yer Tutucusu 3"/>
          <p:cNvSpPr>
            <a:spLocks noGrp="1"/>
          </p:cNvSpPr>
          <p:nvPr>
            <p:ph type="sldNum" sz="quarter" idx="12"/>
          </p:nvPr>
        </p:nvSpPr>
        <p:spPr/>
        <p:txBody>
          <a:bodyPr/>
          <a:lstStyle/>
          <a:p>
            <a:fld id="{8A0D3184-B9AD-417C-BC06-6F01E61B7F3A}" type="slidenum">
              <a:rPr lang="tr-TR" smtClean="0"/>
              <a:pPr/>
              <a:t>8</a:t>
            </a:fld>
            <a:endParaRPr lang="tr-TR"/>
          </a:p>
        </p:txBody>
      </p:sp>
    </p:spTree>
    <p:extLst>
      <p:ext uri="{BB962C8B-B14F-4D97-AF65-F5344CB8AC3E}">
        <p14:creationId xmlns:p14="http://schemas.microsoft.com/office/powerpoint/2010/main" xmlns="" val="39150020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01161" y="131886"/>
            <a:ext cx="11245361" cy="641838"/>
          </a:xfrm>
        </p:spPr>
        <p:txBody>
          <a:bodyPr>
            <a:normAutofit fontScale="90000"/>
          </a:bodyPr>
          <a:lstStyle/>
          <a:p>
            <a:pPr algn="ctr"/>
            <a:r>
              <a:rPr lang="tr-TR" dirty="0" smtClean="0">
                <a:solidFill>
                  <a:srgbClr val="FF0000"/>
                </a:solidFill>
              </a:rPr>
              <a:t>III. Bölüm : Prokaryotik Organizmalar (III.1.Bakteriler)</a:t>
            </a:r>
            <a:endParaRPr lang="tr-TR" dirty="0"/>
          </a:p>
        </p:txBody>
      </p:sp>
      <p:sp>
        <p:nvSpPr>
          <p:cNvPr id="4" name="Slayt Numarası Yer Tutucusu 3"/>
          <p:cNvSpPr>
            <a:spLocks noGrp="1"/>
          </p:cNvSpPr>
          <p:nvPr>
            <p:ph type="sldNum" sz="quarter" idx="12"/>
          </p:nvPr>
        </p:nvSpPr>
        <p:spPr/>
        <p:txBody>
          <a:bodyPr/>
          <a:lstStyle/>
          <a:p>
            <a:fld id="{8A0D3184-B9AD-417C-BC06-6F01E61B7F3A}" type="slidenum">
              <a:rPr lang="tr-TR" smtClean="0"/>
              <a:pPr/>
              <a:t>9</a:t>
            </a:fld>
            <a:endParaRPr lang="tr-TR"/>
          </a:p>
        </p:txBody>
      </p:sp>
      <p:pic>
        <p:nvPicPr>
          <p:cNvPr id="4098" name="Picture 2" descr="monotrik bakteriler Kamçı durumuna göre ile ilgili görsel sonucu"/>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1371600" y="703385"/>
            <a:ext cx="9029701" cy="6018089"/>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78362312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142</TotalTime>
  <Words>6040</Words>
  <Application>Microsoft Office PowerPoint</Application>
  <PresentationFormat>Özel</PresentationFormat>
  <Paragraphs>343</Paragraphs>
  <Slides>66</Slides>
  <Notes>0</Notes>
  <HiddenSlides>0</HiddenSlides>
  <MMClips>0</MMClips>
  <ScaleCrop>false</ScaleCrop>
  <HeadingPairs>
    <vt:vector size="4" baseType="variant">
      <vt:variant>
        <vt:lpstr>Tema</vt:lpstr>
      </vt:variant>
      <vt:variant>
        <vt:i4>1</vt:i4>
      </vt:variant>
      <vt:variant>
        <vt:lpstr>Slayt Başlıkları</vt:lpstr>
      </vt:variant>
      <vt:variant>
        <vt:i4>66</vt:i4>
      </vt:variant>
    </vt:vector>
  </HeadingPairs>
  <TitlesOfParts>
    <vt:vector size="67" baseType="lpstr">
      <vt:lpstr>Office Teması</vt:lpstr>
      <vt:lpstr>III. Bölüm : Prokaryotik Organizmalar (III.1. Bakteriler) </vt:lpstr>
      <vt:lpstr>III. Bölüm : Prokaryotik Organizmalar (III.1. Bakteriler) </vt:lpstr>
      <vt:lpstr> III. Bölüm : Prokaryotik Organizmalar (III.1. Bakteriler)   </vt:lpstr>
      <vt:lpstr>III. Bölüm : Prokaryotik Organizmalar (III.1. Bakteriler)</vt:lpstr>
      <vt:lpstr>III. Bölüm : Prokaryotik Organizmalar (III.1. Bakteriler) </vt:lpstr>
      <vt:lpstr>III. Bölüm : Prokaryotik Organizmalar (III.1.Bakteriler)</vt:lpstr>
      <vt:lpstr>III. Bölüm : Prokaryotik Organizmalar (III.1.Bakteriler)</vt:lpstr>
      <vt:lpstr>III. Bölüm : Prokaryotik Organizmalar (III.1.Bakteriler)</vt:lpstr>
      <vt:lpstr>III. Bölüm : Prokaryotik Organizmalar (III.1.Bakteriler)</vt:lpstr>
      <vt:lpstr>III. Bölüm : Prokaryotik Organizmalar (III.1.Bakteriler)</vt:lpstr>
      <vt:lpstr>III. Bölüm : Prokaryotik Organizmalar (III.1.Bakteriler)</vt:lpstr>
      <vt:lpstr>III. Bölüm : Prokaryotik Organizmalar (III.1.Bakteriler)</vt:lpstr>
      <vt:lpstr>III. Bölüm : Prokaryotik Organizmalar (III.1.Bakteriler)</vt:lpstr>
      <vt:lpstr>III. Bölüm : Prokaryotik Organizmalar (III.2.Virüsler)</vt:lpstr>
      <vt:lpstr>III. Bölüm : Prokaryotik Organizmalar (III.2.Virüsler)</vt:lpstr>
      <vt:lpstr>III. Bölüm : Prokaryotik Organizmalar (III.2.Virüsler)</vt:lpstr>
      <vt:lpstr>III. Bölüm : Prokaryotik Organizmalar (III.2.Virüsler)</vt:lpstr>
      <vt:lpstr>III. Bölüm : Prokaryotik Organizmalar (III.2.Virüsler)</vt:lpstr>
      <vt:lpstr>III. Bölüm : Prokaryotik Organizmalar (III.2.Virüsler)</vt:lpstr>
      <vt:lpstr>III. Bölüm : Prokaryotik Organizmalar (III.2.Virüsler)</vt:lpstr>
      <vt:lpstr>III. Bölüm : Prokaryotik Organizmalar (III.2.Virüsler)</vt:lpstr>
      <vt:lpstr>III. Bölüm : Prokaryotik Organizmalar (III.2.Virüsler)</vt:lpstr>
      <vt:lpstr>III. Bölüm:Prokaryotik Organizmalar (III.3. Mavi Yeşil Algler)</vt:lpstr>
      <vt:lpstr>III. Bölüm:Prokaryotik Organizmalar (III.3. Mavi Yeşil Algler)</vt:lpstr>
      <vt:lpstr>III. Bölüm:Prokaryotik Organizmalar (III.3. Mavi Yeşil Algler)</vt:lpstr>
      <vt:lpstr>IV Bölüm: Ökaryotik Organizmalar IV.1. (PROTOZOALAR) </vt:lpstr>
      <vt:lpstr>IV Bölüm: Ökaryotik Organizmalar IV.1. (PROTOZOALAR) </vt:lpstr>
      <vt:lpstr>IV Bölüm: Ökaryotik Organizmalar IV.1. (PROTOZOALAR) </vt:lpstr>
      <vt:lpstr>IV Bölüm: Ökaryotik Organizmalar IV.1. (PROTOZOALAR) </vt:lpstr>
      <vt:lpstr>IV Bölüm: Ökaryotik Organizmalar IV.1. (PROTOZOALAR) </vt:lpstr>
      <vt:lpstr>IV Bölüm: Ökaryotik Organizmalar IV.1. (PROTOZOALAR) </vt:lpstr>
      <vt:lpstr>IV Bölüm: Ökaryotik Organizmalar IV.1. (PROTOZOALAR) </vt:lpstr>
      <vt:lpstr>IV Bölüm: Ökaryotik Organizmalar IV.1. (PROTOZOALAR) </vt:lpstr>
      <vt:lpstr>IV Bölüm: Ökaryotik Organizmalar IV.1. (PROTOZOALAR) </vt:lpstr>
      <vt:lpstr>IV Bölüm: Ökaryotik Organizmalar IV.1. (PROTOZOALAR) </vt:lpstr>
      <vt:lpstr>Slayt 36</vt:lpstr>
      <vt:lpstr>MİKROSKOP VE KULLANIMI  </vt:lpstr>
      <vt:lpstr> Basit Işık Mikroskobu</vt:lpstr>
      <vt:lpstr>Slayt 39</vt:lpstr>
      <vt:lpstr>Mekanik Kısım </vt:lpstr>
      <vt:lpstr> Optik Kısım </vt:lpstr>
      <vt:lpstr>Optik Kısım </vt:lpstr>
      <vt:lpstr>Optik Kısım </vt:lpstr>
      <vt:lpstr>Büyütme</vt:lpstr>
      <vt:lpstr>Örnek </vt:lpstr>
      <vt:lpstr>Mikroskopla Çalışma Teknikleri ve Bu Konuda Dikkat Edilecek Noktalar </vt:lpstr>
      <vt:lpstr>Bakterilerin Boyanması </vt:lpstr>
      <vt:lpstr>Bakterilerin Boyanması </vt:lpstr>
      <vt:lpstr>Bakterilerin Boyanması </vt:lpstr>
      <vt:lpstr>Gram Boyama </vt:lpstr>
      <vt:lpstr>Gram Boyama </vt:lpstr>
      <vt:lpstr>Gram Boyama </vt:lpstr>
      <vt:lpstr>Sterilizasyon</vt:lpstr>
      <vt:lpstr>Sterilizasyon</vt:lpstr>
      <vt:lpstr>Sterilizasyon Yöntemleri</vt:lpstr>
      <vt:lpstr>Sterilizasyon Yöntemleri</vt:lpstr>
      <vt:lpstr>Besiyeri Sterilizasyonu</vt:lpstr>
      <vt:lpstr>Kullanılmış ve İşi Bitmiş Kültürlerin Sterilizasyonu</vt:lpstr>
      <vt:lpstr>Besiyeri Hazırlık Aşamaları </vt:lpstr>
      <vt:lpstr>Petri Kutusundaki Agarlı Besiyerine İnokülasyon </vt:lpstr>
      <vt:lpstr>Sürme Yöntemi </vt:lpstr>
      <vt:lpstr>Sürme Yöntem</vt:lpstr>
      <vt:lpstr>Yayma Tekniği</vt:lpstr>
      <vt:lpstr> İnkübasyon </vt:lpstr>
      <vt:lpstr>Dökme Plak Yöntemi ile Koliform Grubu Bakterilerin Belirlenmesi </vt:lpstr>
      <vt:lpstr>Yüzeye Yayma Yöntemiyle Koliform Bakterilerin Belirlenmesi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III. Bölüm : Prokaryotik Organizmalar </dc:title>
  <dc:creator>Ali SÜLÜN</dc:creator>
  <cp:lastModifiedBy>user1</cp:lastModifiedBy>
  <cp:revision>20</cp:revision>
  <dcterms:created xsi:type="dcterms:W3CDTF">2020-02-13T13:29:43Z</dcterms:created>
  <dcterms:modified xsi:type="dcterms:W3CDTF">2020-02-18T21:08:13Z</dcterms:modified>
</cp:coreProperties>
</file>