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4" r:id="rId3"/>
    <p:sldId id="259" r:id="rId4"/>
    <p:sldId id="276" r:id="rId5"/>
    <p:sldId id="263" r:id="rId6"/>
    <p:sldId id="265" r:id="rId7"/>
    <p:sldId id="262" r:id="rId8"/>
    <p:sldId id="267" r:id="rId9"/>
    <p:sldId id="268" r:id="rId10"/>
    <p:sldId id="269" r:id="rId11"/>
    <p:sldId id="270" r:id="rId12"/>
    <p:sldId id="272" r:id="rId13"/>
    <p:sldId id="271" r:id="rId14"/>
    <p:sldId id="273" r:id="rId15"/>
    <p:sldId id="274" r:id="rId16"/>
    <p:sldId id="275" r:id="rId17"/>
    <p:sldId id="277" r:id="rId18"/>
    <p:sldId id="266" r:id="rId19"/>
    <p:sldId id="278" r:id="rId20"/>
    <p:sldId id="279" r:id="rId21"/>
    <p:sldId id="280" r:id="rId22"/>
    <p:sldId id="281" r:id="rId23"/>
    <p:sldId id="282" r:id="rId24"/>
    <p:sldId id="283" r:id="rId25"/>
    <p:sldId id="286"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FFEB173-B478-4DD3-832C-B0ADA5DAE316}" type="datetimeFigureOut">
              <a:rPr lang="tr-TR" smtClean="0"/>
              <a:t>5.11.2018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CECEC1-C7A0-41DA-9B6F-0BA6B808520C}" type="slidenum">
              <a:rPr lang="tr-TR" smtClean="0"/>
              <a:t>‹#›</a:t>
            </a:fld>
            <a:endParaRPr lang="tr-TR"/>
          </a:p>
        </p:txBody>
      </p:sp>
    </p:spTree>
    <p:extLst>
      <p:ext uri="{BB962C8B-B14F-4D97-AF65-F5344CB8AC3E}">
        <p14:creationId xmlns:p14="http://schemas.microsoft.com/office/powerpoint/2010/main" val="2496299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FEB173-B478-4DD3-832C-B0ADA5DAE316}" type="datetimeFigureOut">
              <a:rPr lang="tr-TR" smtClean="0"/>
              <a:t>5.11.2018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CECEC1-C7A0-41DA-9B6F-0BA6B808520C}" type="slidenum">
              <a:rPr lang="tr-TR" smtClean="0"/>
              <a:t>‹#›</a:t>
            </a:fld>
            <a:endParaRPr lang="tr-TR"/>
          </a:p>
        </p:txBody>
      </p:sp>
    </p:spTree>
    <p:extLst>
      <p:ext uri="{BB962C8B-B14F-4D97-AF65-F5344CB8AC3E}">
        <p14:creationId xmlns:p14="http://schemas.microsoft.com/office/powerpoint/2010/main" val="3880795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FEB173-B478-4DD3-832C-B0ADA5DAE316}" type="datetimeFigureOut">
              <a:rPr lang="tr-TR" smtClean="0"/>
              <a:t>5.11.2018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CECEC1-C7A0-41DA-9B6F-0BA6B808520C}" type="slidenum">
              <a:rPr lang="tr-TR" smtClean="0"/>
              <a:t>‹#›</a:t>
            </a:fld>
            <a:endParaRPr lang="tr-TR"/>
          </a:p>
        </p:txBody>
      </p:sp>
    </p:spTree>
    <p:extLst>
      <p:ext uri="{BB962C8B-B14F-4D97-AF65-F5344CB8AC3E}">
        <p14:creationId xmlns:p14="http://schemas.microsoft.com/office/powerpoint/2010/main" val="3091953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FEB173-B478-4DD3-832C-B0ADA5DAE316}" type="datetimeFigureOut">
              <a:rPr lang="tr-TR" smtClean="0"/>
              <a:t>5.11.2018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CECEC1-C7A0-41DA-9B6F-0BA6B808520C}" type="slidenum">
              <a:rPr lang="tr-TR" smtClean="0"/>
              <a:t>‹#›</a:t>
            </a:fld>
            <a:endParaRPr lang="tr-TR"/>
          </a:p>
        </p:txBody>
      </p:sp>
    </p:spTree>
    <p:extLst>
      <p:ext uri="{BB962C8B-B14F-4D97-AF65-F5344CB8AC3E}">
        <p14:creationId xmlns:p14="http://schemas.microsoft.com/office/powerpoint/2010/main" val="133236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FFEB173-B478-4DD3-832C-B0ADA5DAE316}" type="datetimeFigureOut">
              <a:rPr lang="tr-TR" smtClean="0"/>
              <a:t>5.11.2018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CECEC1-C7A0-41DA-9B6F-0BA6B808520C}" type="slidenum">
              <a:rPr lang="tr-TR" smtClean="0"/>
              <a:t>‹#›</a:t>
            </a:fld>
            <a:endParaRPr lang="tr-TR"/>
          </a:p>
        </p:txBody>
      </p:sp>
    </p:spTree>
    <p:extLst>
      <p:ext uri="{BB962C8B-B14F-4D97-AF65-F5344CB8AC3E}">
        <p14:creationId xmlns:p14="http://schemas.microsoft.com/office/powerpoint/2010/main" val="311801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FFEB173-B478-4DD3-832C-B0ADA5DAE316}" type="datetimeFigureOut">
              <a:rPr lang="tr-TR" smtClean="0"/>
              <a:t>5.11.2018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CECEC1-C7A0-41DA-9B6F-0BA6B808520C}" type="slidenum">
              <a:rPr lang="tr-TR" smtClean="0"/>
              <a:t>‹#›</a:t>
            </a:fld>
            <a:endParaRPr lang="tr-TR"/>
          </a:p>
        </p:txBody>
      </p:sp>
    </p:spTree>
    <p:extLst>
      <p:ext uri="{BB962C8B-B14F-4D97-AF65-F5344CB8AC3E}">
        <p14:creationId xmlns:p14="http://schemas.microsoft.com/office/powerpoint/2010/main" val="2781504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FFEB173-B478-4DD3-832C-B0ADA5DAE316}" type="datetimeFigureOut">
              <a:rPr lang="tr-TR" smtClean="0"/>
              <a:t>5.11.2018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1CECEC1-C7A0-41DA-9B6F-0BA6B808520C}" type="slidenum">
              <a:rPr lang="tr-TR" smtClean="0"/>
              <a:t>‹#›</a:t>
            </a:fld>
            <a:endParaRPr lang="tr-TR"/>
          </a:p>
        </p:txBody>
      </p:sp>
    </p:spTree>
    <p:extLst>
      <p:ext uri="{BB962C8B-B14F-4D97-AF65-F5344CB8AC3E}">
        <p14:creationId xmlns:p14="http://schemas.microsoft.com/office/powerpoint/2010/main" val="201821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FFEB173-B478-4DD3-832C-B0ADA5DAE316}" type="datetimeFigureOut">
              <a:rPr lang="tr-TR" smtClean="0"/>
              <a:t>5.11.2018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1CECEC1-C7A0-41DA-9B6F-0BA6B808520C}" type="slidenum">
              <a:rPr lang="tr-TR" smtClean="0"/>
              <a:t>‹#›</a:t>
            </a:fld>
            <a:endParaRPr lang="tr-TR"/>
          </a:p>
        </p:txBody>
      </p:sp>
    </p:spTree>
    <p:extLst>
      <p:ext uri="{BB962C8B-B14F-4D97-AF65-F5344CB8AC3E}">
        <p14:creationId xmlns:p14="http://schemas.microsoft.com/office/powerpoint/2010/main" val="3742617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FFEB173-B478-4DD3-832C-B0ADA5DAE316}" type="datetimeFigureOut">
              <a:rPr lang="tr-TR" smtClean="0"/>
              <a:t>5.11.2018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1CECEC1-C7A0-41DA-9B6F-0BA6B808520C}" type="slidenum">
              <a:rPr lang="tr-TR" smtClean="0"/>
              <a:t>‹#›</a:t>
            </a:fld>
            <a:endParaRPr lang="tr-TR"/>
          </a:p>
        </p:txBody>
      </p:sp>
    </p:spTree>
    <p:extLst>
      <p:ext uri="{BB962C8B-B14F-4D97-AF65-F5344CB8AC3E}">
        <p14:creationId xmlns:p14="http://schemas.microsoft.com/office/powerpoint/2010/main" val="3945465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FFEB173-B478-4DD3-832C-B0ADA5DAE316}" type="datetimeFigureOut">
              <a:rPr lang="tr-TR" smtClean="0"/>
              <a:t>5.11.2018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CECEC1-C7A0-41DA-9B6F-0BA6B808520C}" type="slidenum">
              <a:rPr lang="tr-TR" smtClean="0"/>
              <a:t>‹#›</a:t>
            </a:fld>
            <a:endParaRPr lang="tr-TR"/>
          </a:p>
        </p:txBody>
      </p:sp>
    </p:spTree>
    <p:extLst>
      <p:ext uri="{BB962C8B-B14F-4D97-AF65-F5344CB8AC3E}">
        <p14:creationId xmlns:p14="http://schemas.microsoft.com/office/powerpoint/2010/main" val="3446170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FFEB173-B478-4DD3-832C-B0ADA5DAE316}" type="datetimeFigureOut">
              <a:rPr lang="tr-TR" smtClean="0"/>
              <a:t>5.11.2018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CECEC1-C7A0-41DA-9B6F-0BA6B808520C}" type="slidenum">
              <a:rPr lang="tr-TR" smtClean="0"/>
              <a:t>‹#›</a:t>
            </a:fld>
            <a:endParaRPr lang="tr-TR"/>
          </a:p>
        </p:txBody>
      </p:sp>
    </p:spTree>
    <p:extLst>
      <p:ext uri="{BB962C8B-B14F-4D97-AF65-F5344CB8AC3E}">
        <p14:creationId xmlns:p14="http://schemas.microsoft.com/office/powerpoint/2010/main" val="342023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FEB173-B478-4DD3-832C-B0ADA5DAE316}" type="datetimeFigureOut">
              <a:rPr lang="tr-TR" smtClean="0"/>
              <a:t>5.11.2018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CECEC1-C7A0-41DA-9B6F-0BA6B808520C}" type="slidenum">
              <a:rPr lang="tr-TR" smtClean="0"/>
              <a:t>‹#›</a:t>
            </a:fld>
            <a:endParaRPr lang="tr-TR"/>
          </a:p>
        </p:txBody>
      </p:sp>
    </p:spTree>
    <p:extLst>
      <p:ext uri="{BB962C8B-B14F-4D97-AF65-F5344CB8AC3E}">
        <p14:creationId xmlns:p14="http://schemas.microsoft.com/office/powerpoint/2010/main" val="878981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yenibiyoloji.com/mitoz-bolunme-ve-evreleri-522/" TargetMode="External"/><Relationship Id="rId2" Type="http://schemas.openxmlformats.org/officeDocument/2006/relationships/hyperlink" Target="http://www.yenibiyoloji.com/mayoz-bolunme-ve-evreleri-61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yenibiyoloji.com/mayoz-bolunme-ve-evreleri-61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yenibiyoloji.com/mitoz-bolunme-ve-evreleri-52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738553"/>
          </a:xfrm>
        </p:spPr>
        <p:txBody>
          <a:bodyPr/>
          <a:lstStyle/>
          <a:p>
            <a:pPr algn="ctr"/>
            <a:r>
              <a:rPr lang="tr-TR" dirty="0" smtClean="0">
                <a:solidFill>
                  <a:srgbClr val="FF0000"/>
                </a:solidFill>
              </a:rPr>
              <a:t>BİTKİLERDE ÜREME</a:t>
            </a:r>
            <a:endParaRPr lang="tr-TR" dirty="0">
              <a:solidFill>
                <a:srgbClr val="FF0000"/>
              </a:solidFill>
            </a:endParaRPr>
          </a:p>
        </p:txBody>
      </p:sp>
      <p:sp>
        <p:nvSpPr>
          <p:cNvPr id="3" name="İçerik Yer Tutucusu 2"/>
          <p:cNvSpPr>
            <a:spLocks noGrp="1"/>
          </p:cNvSpPr>
          <p:nvPr>
            <p:ph idx="1"/>
          </p:nvPr>
        </p:nvSpPr>
        <p:spPr>
          <a:xfrm>
            <a:off x="1" y="589085"/>
            <a:ext cx="12192000" cy="6268915"/>
          </a:xfrm>
        </p:spPr>
        <p:txBody>
          <a:bodyPr>
            <a:noAutofit/>
          </a:bodyPr>
          <a:lstStyle/>
          <a:p>
            <a:pPr marL="0" indent="0">
              <a:buNone/>
            </a:pPr>
            <a:r>
              <a:rPr lang="tr-TR" sz="3200" b="1" dirty="0" smtClean="0">
                <a:latin typeface="Times New Roman" panose="02020603050405020304" pitchFamily="18" charset="0"/>
                <a:cs typeface="Times New Roman" panose="02020603050405020304" pitchFamily="18" charset="0"/>
              </a:rPr>
              <a:t>I-Tohumsuz bitkilerde: </a:t>
            </a:r>
            <a:r>
              <a:rPr lang="tr-TR" sz="3200" dirty="0" smtClean="0">
                <a:latin typeface="Times New Roman" panose="02020603050405020304" pitchFamily="18" charset="0"/>
                <a:cs typeface="Times New Roman" panose="02020603050405020304" pitchFamily="18" charset="0"/>
              </a:rPr>
              <a:t>Eşeyli </a:t>
            </a:r>
            <a:r>
              <a:rPr lang="tr-TR" sz="3200" dirty="0">
                <a:latin typeface="Times New Roman" panose="02020603050405020304" pitchFamily="18" charset="0"/>
                <a:cs typeface="Times New Roman" panose="02020603050405020304" pitchFamily="18" charset="0"/>
              </a:rPr>
              <a:t>ve eşeysiz üremenin birbirini takip etmesi şeklinde </a:t>
            </a:r>
            <a:r>
              <a:rPr lang="tr-TR" sz="3200" dirty="0" smtClean="0">
                <a:latin typeface="Times New Roman" panose="02020603050405020304" pitchFamily="18" charset="0"/>
                <a:cs typeface="Times New Roman" panose="02020603050405020304" pitchFamily="18" charset="0"/>
              </a:rPr>
              <a:t>gerçekleşen </a:t>
            </a:r>
            <a:r>
              <a:rPr lang="tr-TR" sz="3200" dirty="0">
                <a:latin typeface="Times New Roman" panose="02020603050405020304" pitchFamily="18" charset="0"/>
                <a:cs typeface="Times New Roman" panose="02020603050405020304" pitchFamily="18" charset="0"/>
              </a:rPr>
              <a:t>metagenez görülür. </a:t>
            </a:r>
            <a:r>
              <a:rPr lang="tr-TR" sz="3200" b="1" dirty="0">
                <a:latin typeface="Times New Roman" panose="02020603050405020304" pitchFamily="18" charset="0"/>
                <a:cs typeface="Times New Roman" panose="02020603050405020304" pitchFamily="18" charset="0"/>
              </a:rPr>
              <a:t>Metagenez: </a:t>
            </a:r>
            <a:r>
              <a:rPr lang="tr-TR" sz="3200" dirty="0">
                <a:latin typeface="Times New Roman" panose="02020603050405020304" pitchFamily="18" charset="0"/>
                <a:cs typeface="Times New Roman" panose="02020603050405020304" pitchFamily="18" charset="0"/>
              </a:rPr>
              <a:t>canlı gruplarında eşeyli ve eşeysiz üremenin arka arkaya birbirine bağımlı bir şekilde gerçekleşmesine </a:t>
            </a:r>
            <a:r>
              <a:rPr lang="tr-TR" sz="3200" dirty="0" smtClean="0">
                <a:latin typeface="Times New Roman" panose="02020603050405020304" pitchFamily="18" charset="0"/>
                <a:cs typeface="Times New Roman" panose="02020603050405020304" pitchFamily="18" charset="0"/>
              </a:rPr>
              <a:t>denilmektedir. </a:t>
            </a:r>
            <a:r>
              <a:rPr lang="tr-TR" sz="3200" b="1" dirty="0" smtClean="0">
                <a:latin typeface="Times New Roman" panose="02020603050405020304" pitchFamily="18" charset="0"/>
                <a:cs typeface="Times New Roman" panose="02020603050405020304" pitchFamily="18" charset="0"/>
              </a:rPr>
              <a:t>Metagenez </a:t>
            </a:r>
            <a:r>
              <a:rPr lang="tr-TR" sz="3200" b="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•Sporlar (n) çimlenerek hapolid gametofiti </a:t>
            </a:r>
            <a:r>
              <a:rPr lang="tr-TR" sz="3200" dirty="0" smtClean="0">
                <a:latin typeface="Times New Roman" panose="02020603050405020304" pitchFamily="18" charset="0"/>
                <a:cs typeface="Times New Roman" panose="02020603050405020304" pitchFamily="18" charset="0"/>
              </a:rPr>
              <a:t>oluştururlar.</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•Gametofitlerde anteridyum (Erkek organ) ve Arkegonium (Dişi organ) </a:t>
            </a:r>
            <a:r>
              <a:rPr lang="tr-TR" sz="3200" dirty="0" smtClean="0">
                <a:latin typeface="Times New Roman" panose="02020603050405020304" pitchFamily="18" charset="0"/>
                <a:cs typeface="Times New Roman" panose="02020603050405020304" pitchFamily="18" charset="0"/>
              </a:rPr>
              <a:t>gelişir.</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•Mitoz bölünme </a:t>
            </a:r>
            <a:r>
              <a:rPr lang="tr-TR" sz="3200" dirty="0" smtClean="0">
                <a:latin typeface="Times New Roman" panose="02020603050405020304" pitchFamily="18" charset="0"/>
                <a:cs typeface="Times New Roman" panose="02020603050405020304" pitchFamily="18" charset="0"/>
              </a:rPr>
              <a:t>ile </a:t>
            </a:r>
            <a:r>
              <a:rPr lang="tr-TR" sz="3200" dirty="0">
                <a:latin typeface="Times New Roman" panose="02020603050405020304" pitchFamily="18" charset="0"/>
                <a:cs typeface="Times New Roman" panose="02020603050405020304" pitchFamily="18" charset="0"/>
              </a:rPr>
              <a:t>anteridyumlarda sperm arkegoniumlarda ise ovum meydana </a:t>
            </a:r>
            <a:r>
              <a:rPr lang="tr-TR" sz="3200" dirty="0" smtClean="0">
                <a:latin typeface="Times New Roman" panose="02020603050405020304" pitchFamily="18" charset="0"/>
                <a:cs typeface="Times New Roman" panose="02020603050405020304" pitchFamily="18" charset="0"/>
              </a:rPr>
              <a:t>gelir.</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•Uygun </a:t>
            </a:r>
            <a:r>
              <a:rPr lang="tr-TR" sz="3200" dirty="0" smtClean="0">
                <a:latin typeface="Times New Roman" panose="02020603050405020304" pitchFamily="18" charset="0"/>
                <a:cs typeface="Times New Roman" panose="02020603050405020304" pitchFamily="18" charset="0"/>
              </a:rPr>
              <a:t>şartlarda </a:t>
            </a:r>
            <a:r>
              <a:rPr lang="tr-TR" sz="3200" dirty="0">
                <a:latin typeface="Times New Roman" panose="02020603050405020304" pitchFamily="18" charset="0"/>
                <a:cs typeface="Times New Roman" panose="02020603050405020304" pitchFamily="18" charset="0"/>
              </a:rPr>
              <a:t>döllenme </a:t>
            </a:r>
            <a:r>
              <a:rPr lang="tr-TR" sz="3200" dirty="0" smtClean="0">
                <a:latin typeface="Times New Roman" panose="02020603050405020304" pitchFamily="18" charset="0"/>
                <a:cs typeface="Times New Roman" panose="02020603050405020304" pitchFamily="18" charset="0"/>
              </a:rPr>
              <a:t>gerçekleşir.</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•Oluşan zigottan(2n) sporofit (</a:t>
            </a:r>
            <a:r>
              <a:rPr lang="tr-TR" sz="3200" dirty="0" smtClean="0">
                <a:latin typeface="Times New Roman" panose="02020603050405020304" pitchFamily="18" charset="0"/>
                <a:cs typeface="Times New Roman" panose="02020603050405020304" pitchFamily="18" charset="0"/>
              </a:rPr>
              <a:t>2n)gelişir.</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•Sporofitte sporangium (Spor kesesi) </a:t>
            </a:r>
            <a:r>
              <a:rPr lang="tr-TR" sz="3200" dirty="0" smtClean="0">
                <a:latin typeface="Times New Roman" panose="02020603050405020304" pitchFamily="18" charset="0"/>
                <a:cs typeface="Times New Roman" panose="02020603050405020304" pitchFamily="18" charset="0"/>
              </a:rPr>
              <a:t>gelişir.</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•Sporangiumda bulunan spor ana hücrelerinden (2n) mayozla sporlar </a:t>
            </a:r>
            <a:r>
              <a:rPr lang="tr-TR" sz="3200" dirty="0"/>
              <a:t>(n) oluşur</a:t>
            </a:r>
            <a:r>
              <a:rPr lang="tr-TR" sz="3200" dirty="0" smtClean="0"/>
              <a:t>. </a:t>
            </a:r>
            <a:r>
              <a:rPr lang="tr-TR" sz="3200" dirty="0" smtClean="0">
                <a:solidFill>
                  <a:srgbClr val="0070C0"/>
                </a:solidFill>
              </a:rPr>
              <a:t>Metagenez şekille şöyle açıklanır: </a:t>
            </a:r>
            <a:r>
              <a:rPr lang="tr-TR" sz="3200" dirty="0">
                <a:solidFill>
                  <a:srgbClr val="0070C0"/>
                </a:solidFill>
              </a:rPr>
              <a:t/>
            </a:r>
            <a:br>
              <a:rPr lang="tr-TR" sz="3200" dirty="0">
                <a:solidFill>
                  <a:srgbClr val="0070C0"/>
                </a:solidFill>
              </a:rPr>
            </a:br>
            <a:r>
              <a:rPr lang="tr-TR" sz="3200" dirty="0"/>
              <a:t> </a:t>
            </a:r>
          </a:p>
        </p:txBody>
      </p:sp>
    </p:spTree>
    <p:extLst>
      <p:ext uri="{BB962C8B-B14F-4D97-AF65-F5344CB8AC3E}">
        <p14:creationId xmlns:p14="http://schemas.microsoft.com/office/powerpoint/2010/main" val="3663007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
            <a:ext cx="10515600" cy="668214"/>
          </a:xfrm>
        </p:spPr>
        <p:txBody>
          <a:bodyPr>
            <a:normAutofit fontScale="90000"/>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0" y="764930"/>
            <a:ext cx="12192000" cy="6093069"/>
          </a:xfrm>
        </p:spPr>
        <p:txBody>
          <a:bodyPr>
            <a:normAutofit fontScale="92500" lnSpcReduction="20000"/>
          </a:bodyPr>
          <a:lstStyle/>
          <a:p>
            <a:pPr marL="0" indent="0" algn="ctr">
              <a:buNone/>
            </a:pPr>
            <a:r>
              <a:rPr lang="tr-TR" b="1" dirty="0"/>
              <a:t>ÇİÇEĞİN KISIMLARI</a:t>
            </a:r>
          </a:p>
          <a:p>
            <a:r>
              <a:rPr lang="tr-TR" b="1" dirty="0"/>
              <a:t>Çanak yapraklar;</a:t>
            </a:r>
            <a:r>
              <a:rPr lang="tr-TR" dirty="0"/>
              <a:t> çiçeğin dışında bulunan ve çoğunlukla yeşil renkte olan kısımdır. Tomurcuk halindeyken iç kısımdaki organları korur.</a:t>
            </a:r>
          </a:p>
          <a:p>
            <a:r>
              <a:rPr lang="tr-TR" b="1" dirty="0"/>
              <a:t>Taç yapraklar;</a:t>
            </a:r>
            <a:r>
              <a:rPr lang="tr-TR" dirty="0"/>
              <a:t> genellikle parlak renkli yapraklardan oluşan kısımdır. Böcekleri ve diğer tozlaştırıcıları kendine çekerek,</a:t>
            </a:r>
            <a:r>
              <a:rPr lang="tr-TR" b="1" dirty="0"/>
              <a:t> tozlaşmaya</a:t>
            </a:r>
            <a:r>
              <a:rPr lang="tr-TR" dirty="0"/>
              <a:t> yardımcı olur.</a:t>
            </a:r>
          </a:p>
          <a:p>
            <a:r>
              <a:rPr lang="tr-TR" b="1" dirty="0"/>
              <a:t>Erkek organlar;</a:t>
            </a:r>
            <a:r>
              <a:rPr lang="tr-TR" dirty="0"/>
              <a:t> sapçık ve başçık olmak üzere iki bölümden oluşan yapılardır. Başçıkların her biri sapçıkla çiçek tablasına bağlanmıştır. </a:t>
            </a:r>
            <a:r>
              <a:rPr lang="tr-TR" b="1" dirty="0"/>
              <a:t>Başçık,</a:t>
            </a:r>
            <a:r>
              <a:rPr lang="tr-TR" dirty="0"/>
              <a:t> polenlerin oluştuğu kısımdır. </a:t>
            </a:r>
            <a:r>
              <a:rPr lang="tr-TR" dirty="0" smtClean="0"/>
              <a:t>Başçıktaki </a:t>
            </a:r>
            <a:r>
              <a:rPr lang="tr-TR" dirty="0"/>
              <a:t>bölmelerin her birinde, polenlerin oluşturulmasını sağlayan </a:t>
            </a:r>
            <a:r>
              <a:rPr lang="tr-TR" b="1" dirty="0"/>
              <a:t>polen keseleri</a:t>
            </a:r>
            <a:r>
              <a:rPr lang="tr-TR" dirty="0"/>
              <a:t> vardır.</a:t>
            </a:r>
          </a:p>
          <a:p>
            <a:r>
              <a:rPr lang="tr-TR" b="1" dirty="0"/>
              <a:t>Dişi organlar;</a:t>
            </a:r>
            <a:r>
              <a:rPr lang="tr-TR" dirty="0"/>
              <a:t> çiçeğin en içte kalan son bölümü dişi organ olarak adlandırılır. Bir çiçek, bir veya daha fazla dişi organa sahip olabilir. Dişi organ </a:t>
            </a:r>
            <a:r>
              <a:rPr lang="tr-TR" b="1" dirty="0"/>
              <a:t>yumurtalık (</a:t>
            </a:r>
            <a:r>
              <a:rPr lang="tr-TR" b="1" dirty="0" err="1"/>
              <a:t>ovaryum</a:t>
            </a:r>
            <a:r>
              <a:rPr lang="tr-TR" b="1" dirty="0"/>
              <a:t>), </a:t>
            </a:r>
            <a:r>
              <a:rPr lang="tr-TR" b="1" dirty="0" err="1"/>
              <a:t>dişicik</a:t>
            </a:r>
            <a:r>
              <a:rPr lang="tr-TR" b="1" dirty="0"/>
              <a:t> borusu ve tepecik</a:t>
            </a:r>
            <a:r>
              <a:rPr lang="tr-TR" dirty="0"/>
              <a:t> olarak üç kısımdan oluşur.</a:t>
            </a:r>
          </a:p>
          <a:p>
            <a:r>
              <a:rPr lang="tr-TR" b="1" dirty="0"/>
              <a:t>Yumurtalık,</a:t>
            </a:r>
            <a:r>
              <a:rPr lang="tr-TR" dirty="0"/>
              <a:t> dişi </a:t>
            </a:r>
            <a:r>
              <a:rPr lang="tr-TR" dirty="0" smtClean="0"/>
              <a:t>organın </a:t>
            </a:r>
            <a:r>
              <a:rPr lang="tr-TR" dirty="0"/>
              <a:t>alt kısmında bulunan genişlemiş yapıdır. Yumurtalık içinde, tohuma dönüşecek tohum taslakları vardır.</a:t>
            </a:r>
          </a:p>
          <a:p>
            <a:r>
              <a:rPr lang="tr-TR" b="1" dirty="0"/>
              <a:t>Dişicik borusu,</a:t>
            </a:r>
            <a:r>
              <a:rPr lang="tr-TR" dirty="0"/>
              <a:t> yumurtalığın tepeciğe kadar uzanan boyun kısmıdır. Tozlaşma </a:t>
            </a:r>
            <a:r>
              <a:rPr lang="tr-TR" dirty="0" err="1"/>
              <a:t>olayindan</a:t>
            </a:r>
            <a:r>
              <a:rPr lang="tr-TR" dirty="0"/>
              <a:t> sonra polen tüpü burada gelişir.</a:t>
            </a:r>
          </a:p>
          <a:p>
            <a:r>
              <a:rPr lang="tr-TR" b="1" dirty="0"/>
              <a:t>Tepecik,</a:t>
            </a:r>
            <a:r>
              <a:rPr lang="tr-TR" dirty="0"/>
              <a:t> </a:t>
            </a:r>
            <a:r>
              <a:rPr lang="tr-TR" dirty="0" err="1"/>
              <a:t>dişicik</a:t>
            </a:r>
            <a:r>
              <a:rPr lang="tr-TR" dirty="0"/>
              <a:t> borusunun üstünde bulunan, polenlerin tutunduğu ve çimlendiği nemli kısımdır.</a:t>
            </a:r>
          </a:p>
          <a:p>
            <a:endParaRPr lang="tr-TR" dirty="0"/>
          </a:p>
        </p:txBody>
      </p:sp>
    </p:spTree>
    <p:extLst>
      <p:ext uri="{BB962C8B-B14F-4D97-AF65-F5344CB8AC3E}">
        <p14:creationId xmlns:p14="http://schemas.microsoft.com/office/powerpoint/2010/main" val="403311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650630"/>
          </a:xfrm>
        </p:spPr>
        <p:txBody>
          <a:bodyPr>
            <a:normAutofit fontScale="90000"/>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0" y="1160584"/>
            <a:ext cx="12191999" cy="5539153"/>
          </a:xfrm>
        </p:spPr>
        <p:txBody>
          <a:bodyPr>
            <a:normAutofit lnSpcReduction="10000"/>
          </a:bodyPr>
          <a:lstStyle/>
          <a:p>
            <a:pPr marL="0" indent="0" algn="just">
              <a:buNone/>
            </a:pPr>
            <a:r>
              <a:rPr lang="tr-TR" sz="3600" b="1" dirty="0" smtClean="0"/>
              <a:t>Polen (Erkek Üreme Hücresini)</a:t>
            </a:r>
            <a:r>
              <a:rPr lang="tr-TR" sz="3600" b="1" dirty="0"/>
              <a:t> Oluşumu:</a:t>
            </a:r>
            <a:r>
              <a:rPr lang="tr-TR" sz="3600" dirty="0" smtClean="0"/>
              <a:t> </a:t>
            </a:r>
            <a:r>
              <a:rPr lang="tr-TR" sz="3600" dirty="0"/>
              <a:t>Çiçeğin </a:t>
            </a:r>
            <a:r>
              <a:rPr lang="tr-TR" sz="3600" dirty="0" smtClean="0"/>
              <a:t>yapısındaki </a:t>
            </a:r>
            <a:r>
              <a:rPr lang="tr-TR" sz="3600" dirty="0"/>
              <a:t>erkek üreme organının başçığında polen keseleri vardır. Polen kesesinde çok sayıda </a:t>
            </a:r>
            <a:r>
              <a:rPr lang="tr-TR" sz="3600" b="1" dirty="0"/>
              <a:t>diploid (2n) kromozomlu</a:t>
            </a:r>
            <a:r>
              <a:rPr lang="tr-TR" sz="3600" dirty="0"/>
              <a:t> polen ana hücresi bulunur</a:t>
            </a:r>
            <a:r>
              <a:rPr lang="tr-TR" sz="3600" dirty="0" smtClean="0"/>
              <a:t>.</a:t>
            </a:r>
          </a:p>
          <a:p>
            <a:pPr marL="0" indent="0" algn="just">
              <a:buNone/>
            </a:pPr>
            <a:r>
              <a:rPr lang="tr-TR" sz="3600" dirty="0"/>
              <a:t>Her bir polen ana hücresi, mayoz bölünme ile mikrospor adı verilen haploid (n) kromozomlu dört hücre meydana getirir. Her mikrospor çekirdeğinin mitoz geçirmesiyle ikişer çekirdekli polenler oluşur. Bir polenin yapısında, haploit (n) kromozomlu ve aynı genetik yapıda iki çekirdek bulunur. Bunlardan üretken çekirdek (generatif) döllenmede görev yapar. Diğer çekirdek olan tüp çekirdeği (vejetatif çekirdek) ise polen tüpünün oluşmasını sağlar.</a:t>
            </a:r>
          </a:p>
          <a:p>
            <a:pPr marL="0" indent="0" algn="just">
              <a:buNone/>
            </a:pPr>
            <a:endParaRPr lang="tr-TR" sz="3200" dirty="0">
              <a:solidFill>
                <a:srgbClr val="0070C0"/>
              </a:solidFill>
            </a:endParaRPr>
          </a:p>
        </p:txBody>
      </p:sp>
    </p:spTree>
    <p:extLst>
      <p:ext uri="{BB962C8B-B14F-4D97-AF65-F5344CB8AC3E}">
        <p14:creationId xmlns:p14="http://schemas.microsoft.com/office/powerpoint/2010/main" val="2338171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940776"/>
          </a:xfrm>
        </p:spPr>
        <p:txBody>
          <a:bodyPr/>
          <a:lstStyle/>
          <a:p>
            <a:pPr algn="ctr"/>
            <a:r>
              <a:rPr lang="tr-TR" dirty="0">
                <a:solidFill>
                  <a:srgbClr val="FF0000"/>
                </a:solidFill>
              </a:rPr>
              <a:t>BİTKİLERDE ÜREME</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89185" y="791308"/>
            <a:ext cx="10207869" cy="5908429"/>
          </a:xfrm>
        </p:spPr>
      </p:pic>
    </p:spTree>
    <p:extLst>
      <p:ext uri="{BB962C8B-B14F-4D97-AF65-F5344CB8AC3E}">
        <p14:creationId xmlns:p14="http://schemas.microsoft.com/office/powerpoint/2010/main" val="3359585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6331" y="1"/>
            <a:ext cx="11175023" cy="896814"/>
          </a:xfrm>
        </p:spPr>
        <p:txBody>
          <a:bodyPr/>
          <a:lstStyle/>
          <a:p>
            <a:pPr algn="ctr"/>
            <a:r>
              <a:rPr lang="tr-TR" dirty="0">
                <a:solidFill>
                  <a:srgbClr val="FF0000"/>
                </a:solidFill>
              </a:rPr>
              <a:t>BİTKİLERDE ÜREME</a:t>
            </a:r>
            <a:endParaRPr lang="tr-TR" dirty="0"/>
          </a:p>
        </p:txBody>
      </p:sp>
      <p:sp>
        <p:nvSpPr>
          <p:cNvPr id="5" name="İçerik Yer Tutucusu 4"/>
          <p:cNvSpPr>
            <a:spLocks noGrp="1"/>
          </p:cNvSpPr>
          <p:nvPr>
            <p:ph idx="1"/>
          </p:nvPr>
        </p:nvSpPr>
        <p:spPr>
          <a:xfrm>
            <a:off x="0" y="791308"/>
            <a:ext cx="12115800" cy="5978769"/>
          </a:xfrm>
        </p:spPr>
        <p:txBody>
          <a:bodyPr/>
          <a:lstStyle/>
          <a:p>
            <a:pPr marL="0" indent="0">
              <a:buNone/>
            </a:pPr>
            <a:r>
              <a:rPr lang="tr-TR" sz="3600" b="1" dirty="0" smtClean="0">
                <a:latin typeface="Times New Roman" panose="02020603050405020304" pitchFamily="18" charset="0"/>
                <a:cs typeface="Times New Roman" panose="02020603050405020304" pitchFamily="18" charset="0"/>
              </a:rPr>
              <a:t>Dişi </a:t>
            </a:r>
            <a:r>
              <a:rPr lang="tr-TR" sz="3600" b="1" dirty="0">
                <a:latin typeface="Times New Roman" panose="02020603050405020304" pitchFamily="18" charset="0"/>
                <a:cs typeface="Times New Roman" panose="02020603050405020304" pitchFamily="18" charset="0"/>
              </a:rPr>
              <a:t>Üreme Hücresinin </a:t>
            </a:r>
            <a:r>
              <a:rPr lang="tr-TR" sz="3600" b="1" dirty="0" smtClean="0">
                <a:latin typeface="Times New Roman" panose="02020603050405020304" pitchFamily="18" charset="0"/>
                <a:cs typeface="Times New Roman" panose="02020603050405020304" pitchFamily="18" charset="0"/>
              </a:rPr>
              <a:t>Oluşumu: </a:t>
            </a:r>
            <a:r>
              <a:rPr lang="tr-TR" sz="3600" dirty="0" smtClean="0">
                <a:latin typeface="Times New Roman" panose="02020603050405020304" pitchFamily="18" charset="0"/>
                <a:cs typeface="Times New Roman" panose="02020603050405020304" pitchFamily="18" charset="0"/>
              </a:rPr>
              <a:t>Çiçeğin </a:t>
            </a:r>
            <a:r>
              <a:rPr lang="tr-TR" sz="3600" dirty="0">
                <a:latin typeface="Times New Roman" panose="02020603050405020304" pitchFamily="18" charset="0"/>
                <a:cs typeface="Times New Roman" panose="02020603050405020304" pitchFamily="18" charset="0"/>
              </a:rPr>
              <a:t>yapısındaki yumurtalığın içinde tohum taslakları vardır. Tohum taslağının üzerindeki örtüyü oluşturan, tabakalar arasında kalan açıklığa </a:t>
            </a:r>
            <a:r>
              <a:rPr lang="tr-TR" sz="3600" b="1" dirty="0">
                <a:latin typeface="Times New Roman" panose="02020603050405020304" pitchFamily="18" charset="0"/>
                <a:cs typeface="Times New Roman" panose="02020603050405020304" pitchFamily="18" charset="0"/>
              </a:rPr>
              <a:t>mikropil</a:t>
            </a:r>
            <a:r>
              <a:rPr lang="tr-TR" sz="3600" dirty="0">
                <a:latin typeface="Times New Roman" panose="02020603050405020304" pitchFamily="18" charset="0"/>
                <a:cs typeface="Times New Roman" panose="02020603050405020304" pitchFamily="18" charset="0"/>
              </a:rPr>
              <a:t> denir. Tohum taslağında bulunan diploid (2n) kromozomlu</a:t>
            </a:r>
            <a:r>
              <a:rPr lang="tr-TR" sz="3600" b="1" dirty="0">
                <a:latin typeface="Times New Roman" panose="02020603050405020304" pitchFamily="18" charset="0"/>
                <a:cs typeface="Times New Roman" panose="02020603050405020304" pitchFamily="18" charset="0"/>
              </a:rPr>
              <a:t> megaspor ana hücresi </a:t>
            </a:r>
            <a:r>
              <a:rPr lang="tr-TR" sz="3600" b="1" dirty="0">
                <a:latin typeface="Times New Roman" panose="02020603050405020304" pitchFamily="18" charset="0"/>
                <a:cs typeface="Times New Roman" panose="02020603050405020304" pitchFamily="18" charset="0"/>
                <a:hlinkClick r:id="rId2"/>
              </a:rPr>
              <a:t>mayoz bölünme</a:t>
            </a:r>
            <a:r>
              <a:rPr lang="tr-TR" sz="3600" dirty="0">
                <a:latin typeface="Times New Roman" panose="02020603050405020304" pitchFamily="18" charset="0"/>
                <a:cs typeface="Times New Roman" panose="02020603050405020304" pitchFamily="18" charset="0"/>
              </a:rPr>
              <a:t> geçirerek, haploid (n) kromozomlu</a:t>
            </a:r>
            <a:r>
              <a:rPr lang="tr-TR" sz="3600" b="1" dirty="0">
                <a:latin typeface="Times New Roman" panose="02020603050405020304" pitchFamily="18" charset="0"/>
                <a:cs typeface="Times New Roman" panose="02020603050405020304" pitchFamily="18" charset="0"/>
              </a:rPr>
              <a:t> dört megaspor hücresini</a:t>
            </a:r>
            <a:r>
              <a:rPr lang="tr-TR" sz="3600" dirty="0">
                <a:latin typeface="Times New Roman" panose="02020603050405020304" pitchFamily="18" charset="0"/>
                <a:cs typeface="Times New Roman" panose="02020603050405020304" pitchFamily="18" charset="0"/>
              </a:rPr>
              <a:t> meydana getirir. Genellikle bu dört megasporun üçü eriyerek kaybolur. Geriye kalan megaspor büyür ve üç kez </a:t>
            </a:r>
            <a:r>
              <a:rPr lang="tr-TR" sz="3600" b="1" dirty="0">
                <a:latin typeface="Times New Roman" panose="02020603050405020304" pitchFamily="18" charset="0"/>
                <a:cs typeface="Times New Roman" panose="02020603050405020304" pitchFamily="18" charset="0"/>
                <a:hlinkClick r:id="rId3"/>
              </a:rPr>
              <a:t>mitoz</a:t>
            </a:r>
            <a:r>
              <a:rPr lang="tr-TR" sz="3600" dirty="0">
                <a:latin typeface="Times New Roman" panose="02020603050405020304" pitchFamily="18" charset="0"/>
                <a:cs typeface="Times New Roman" panose="02020603050405020304" pitchFamily="18" charset="0"/>
              </a:rPr>
              <a:t> geçirerek, n kromozomlu </a:t>
            </a:r>
            <a:r>
              <a:rPr lang="tr-TR" sz="3600" b="1" dirty="0">
                <a:latin typeface="Times New Roman" panose="02020603050405020304" pitchFamily="18" charset="0"/>
                <a:cs typeface="Times New Roman" panose="02020603050405020304" pitchFamily="18" charset="0"/>
              </a:rPr>
              <a:t>sekiz adet çekirdek</a:t>
            </a:r>
            <a:r>
              <a:rPr lang="tr-TR" sz="3600" dirty="0">
                <a:latin typeface="Times New Roman" panose="02020603050405020304" pitchFamily="18" charset="0"/>
                <a:cs typeface="Times New Roman" panose="02020603050405020304" pitchFamily="18" charset="0"/>
              </a:rPr>
              <a:t> oluşturur. Tohum taslağının döllenmeye hazır hale geldiği, sekiz haploid çekirdekten oluşan bu yapıya </a:t>
            </a:r>
            <a:r>
              <a:rPr lang="tr-TR" sz="3600" b="1" dirty="0">
                <a:latin typeface="Times New Roman" panose="02020603050405020304" pitchFamily="18" charset="0"/>
                <a:cs typeface="Times New Roman" panose="02020603050405020304" pitchFamily="18" charset="0"/>
              </a:rPr>
              <a:t>embriyo kesesi</a:t>
            </a:r>
            <a:r>
              <a:rPr lang="tr-TR" sz="3600" dirty="0">
                <a:latin typeface="Times New Roman" panose="02020603050405020304" pitchFamily="18" charset="0"/>
                <a:cs typeface="Times New Roman" panose="02020603050405020304" pitchFamily="18" charset="0"/>
              </a:rPr>
              <a:t> denir.</a:t>
            </a:r>
          </a:p>
        </p:txBody>
      </p:sp>
    </p:spTree>
    <p:extLst>
      <p:ext uri="{BB962C8B-B14F-4D97-AF65-F5344CB8AC3E}">
        <p14:creationId xmlns:p14="http://schemas.microsoft.com/office/powerpoint/2010/main" val="16135393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222130"/>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219809" y="914400"/>
            <a:ext cx="11632222" cy="5714999"/>
          </a:xfrm>
        </p:spPr>
        <p:txBody>
          <a:bodyPr>
            <a:noAutofit/>
          </a:bodyPr>
          <a:lstStyle/>
          <a:p>
            <a:r>
              <a:rPr lang="tr-TR" sz="3600" dirty="0">
                <a:latin typeface="Times New Roman" panose="02020603050405020304" pitchFamily="18" charset="0"/>
                <a:cs typeface="Times New Roman" panose="02020603050405020304" pitchFamily="18" charset="0"/>
              </a:rPr>
              <a:t>Embriyo kesesindeki bu çekirdekler, çok az miktarda da olsa sitoplazmaya sahip olduklarından hücre olarak kabul edilir.</a:t>
            </a:r>
          </a:p>
          <a:p>
            <a:r>
              <a:rPr lang="tr-TR" sz="3600" dirty="0">
                <a:latin typeface="Times New Roman" panose="02020603050405020304" pitchFamily="18" charset="0"/>
                <a:cs typeface="Times New Roman" panose="02020603050405020304" pitchFamily="18" charset="0"/>
              </a:rPr>
              <a:t>Bu sekiz çekirdek başlangıçta dörtlü iki grup halinde bulunur. Dörtlü gruplardan biri </a:t>
            </a:r>
            <a:r>
              <a:rPr lang="tr-TR" sz="3600" b="1" dirty="0">
                <a:latin typeface="Times New Roman" panose="02020603050405020304" pitchFamily="18" charset="0"/>
                <a:cs typeface="Times New Roman" panose="02020603050405020304" pitchFamily="18" charset="0"/>
              </a:rPr>
              <a:t>mikropil</a:t>
            </a:r>
            <a:r>
              <a:rPr lang="tr-TR" sz="3600" dirty="0">
                <a:latin typeface="Times New Roman" panose="02020603050405020304" pitchFamily="18" charset="0"/>
                <a:cs typeface="Times New Roman" panose="02020603050405020304" pitchFamily="18" charset="0"/>
              </a:rPr>
              <a:t> tarafında, diğeri de onun karşı tarafında yer alır. Bu gruplardan gelen birer çekirdek, merkeze yerleşerek </a:t>
            </a:r>
            <a:r>
              <a:rPr lang="tr-TR" sz="3600" b="1" dirty="0">
                <a:latin typeface="Times New Roman" panose="02020603050405020304" pitchFamily="18" charset="0"/>
                <a:cs typeface="Times New Roman" panose="02020603050405020304" pitchFamily="18" charset="0"/>
              </a:rPr>
              <a:t>polar çekirdekler</a:t>
            </a:r>
            <a:r>
              <a:rPr lang="tr-TR" sz="3600" dirty="0">
                <a:latin typeface="Times New Roman" panose="02020603050405020304" pitchFamily="18" charset="0"/>
                <a:cs typeface="Times New Roman" panose="02020603050405020304" pitchFamily="18" charset="0"/>
              </a:rPr>
              <a:t> adını alır.</a:t>
            </a:r>
          </a:p>
          <a:p>
            <a:r>
              <a:rPr lang="tr-TR" sz="3600" dirty="0">
                <a:latin typeface="Times New Roman" panose="02020603050405020304" pitchFamily="18" charset="0"/>
                <a:cs typeface="Times New Roman" panose="02020603050405020304" pitchFamily="18" charset="0"/>
              </a:rPr>
              <a:t>Mikropil tarafında kalan üç hücrenin etrafında hücre duvarı oluşur. Bunlardan ortadaki hücre, yumurta hücresi, kenardakiler de </a:t>
            </a:r>
            <a:r>
              <a:rPr lang="tr-TR" sz="3600" b="1" dirty="0">
                <a:latin typeface="Times New Roman" panose="02020603050405020304" pitchFamily="18" charset="0"/>
                <a:cs typeface="Times New Roman" panose="02020603050405020304" pitchFamily="18" charset="0"/>
              </a:rPr>
              <a:t>sinerjit</a:t>
            </a:r>
            <a:r>
              <a:rPr lang="tr-TR" sz="3600" dirty="0">
                <a:latin typeface="Times New Roman" panose="02020603050405020304" pitchFamily="18" charset="0"/>
                <a:cs typeface="Times New Roman" panose="02020603050405020304" pitchFamily="18" charset="0"/>
              </a:rPr>
              <a:t> hücreleridir. Karşı tarafta bulunan üç çekirdeğin çevresinde de hücre duvarı oluşur. Bunlar ise </a:t>
            </a:r>
            <a:r>
              <a:rPr lang="tr-TR" sz="3600" b="1" dirty="0">
                <a:latin typeface="Times New Roman" panose="02020603050405020304" pitchFamily="18" charset="0"/>
                <a:cs typeface="Times New Roman" panose="02020603050405020304" pitchFamily="18" charset="0"/>
              </a:rPr>
              <a:t>antipot hücreleri adını</a:t>
            </a:r>
            <a:r>
              <a:rPr lang="tr-TR" sz="3600" dirty="0">
                <a:latin typeface="Times New Roman" panose="02020603050405020304" pitchFamily="18" charset="0"/>
                <a:cs typeface="Times New Roman" panose="02020603050405020304" pitchFamily="18" charset="0"/>
              </a:rPr>
              <a:t> alır.</a:t>
            </a:r>
          </a:p>
          <a:p>
            <a:pPr marL="0" indent="0" algn="just">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8587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685799"/>
          </a:xfrm>
        </p:spPr>
        <p:txBody>
          <a:bodyPr>
            <a:normAutofit fontScale="90000"/>
          </a:bodyPr>
          <a:lstStyle/>
          <a:p>
            <a:pPr algn="ctr"/>
            <a:r>
              <a:rPr lang="tr-TR" dirty="0">
                <a:solidFill>
                  <a:srgbClr val="FF0000"/>
                </a:solidFill>
              </a:rPr>
              <a:t>BİTKİLERDE ÜREME</a:t>
            </a:r>
            <a:endParaRPr lang="tr-TR" dirty="0"/>
          </a:p>
        </p:txBody>
      </p:sp>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4592" y="1441937"/>
            <a:ext cx="11025554" cy="5046785"/>
          </a:xfrm>
        </p:spPr>
      </p:pic>
    </p:spTree>
    <p:extLst>
      <p:ext uri="{BB962C8B-B14F-4D97-AF65-F5344CB8AC3E}">
        <p14:creationId xmlns:p14="http://schemas.microsoft.com/office/powerpoint/2010/main" val="3383399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553914"/>
          </a:xfrm>
        </p:spPr>
        <p:txBody>
          <a:bodyPr>
            <a:normAutofit fontScale="90000"/>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70337" y="553914"/>
            <a:ext cx="11913577" cy="6189785"/>
          </a:xfrm>
        </p:spPr>
        <p:txBody>
          <a:bodyPr/>
          <a:lstStyle/>
          <a:p>
            <a:pPr marL="0" indent="0">
              <a:buNone/>
            </a:pPr>
            <a:r>
              <a:rPr lang="tr-TR" b="1" dirty="0" smtClean="0"/>
              <a:t>Tozlaşma:</a:t>
            </a:r>
            <a:r>
              <a:rPr lang="tr-TR" dirty="0" smtClean="0"/>
              <a:t> </a:t>
            </a:r>
            <a:r>
              <a:rPr lang="tr-TR" dirty="0" smtClean="0"/>
              <a:t>Olgunlaşan </a:t>
            </a:r>
            <a:r>
              <a:rPr lang="tr-TR" dirty="0"/>
              <a:t>erkek organdan dağılan çiçek tozlarının (polenlerin), çeşitli </a:t>
            </a:r>
            <a:r>
              <a:rPr lang="tr-TR" dirty="0" smtClean="0"/>
              <a:t>vasıtalarla (rüzgar, su, böcek, insan vs.) </a:t>
            </a:r>
            <a:r>
              <a:rPr lang="tr-TR" dirty="0"/>
              <a:t>dişi organın tepeciği üzerine gelmesine tozlaşma denir.</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999" y="1747837"/>
            <a:ext cx="8774724" cy="4995862"/>
          </a:xfrm>
          <a:prstGeom prst="rect">
            <a:avLst/>
          </a:prstGeom>
        </p:spPr>
      </p:pic>
    </p:spTree>
    <p:extLst>
      <p:ext uri="{BB962C8B-B14F-4D97-AF65-F5344CB8AC3E}">
        <p14:creationId xmlns:p14="http://schemas.microsoft.com/office/powerpoint/2010/main" val="239827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993530"/>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70338" y="993532"/>
            <a:ext cx="12045462" cy="5864468"/>
          </a:xfrm>
        </p:spPr>
        <p:txBody>
          <a:bodyPr>
            <a:normAutofit/>
          </a:bodyPr>
          <a:lstStyle/>
          <a:p>
            <a:pPr marL="0" indent="0">
              <a:buNone/>
            </a:pPr>
            <a:r>
              <a:rPr lang="tr-TR" b="1" dirty="0"/>
              <a:t>DÖLLENME</a:t>
            </a:r>
            <a:r>
              <a:rPr lang="tr-TR" dirty="0"/>
              <a:t/>
            </a:r>
            <a:br>
              <a:rPr lang="tr-TR" dirty="0"/>
            </a:br>
            <a:r>
              <a:rPr lang="tr-TR" sz="3200" dirty="0">
                <a:latin typeface="Times New Roman" panose="02020603050405020304" pitchFamily="18" charset="0"/>
                <a:cs typeface="Times New Roman" panose="02020603050405020304" pitchFamily="18" charset="0"/>
              </a:rPr>
              <a:t>Tozlaşma ile dişi organın tepeciğine konan polen, buradaki nemli ve yapışkan sıvıya tutunur ve polenin dış gömleği açılır. </a:t>
            </a:r>
            <a:r>
              <a:rPr lang="tr-TR" sz="3200" dirty="0" smtClean="0">
                <a:latin typeface="Times New Roman" panose="02020603050405020304" pitchFamily="18" charset="0"/>
                <a:cs typeface="Times New Roman" panose="02020603050405020304" pitchFamily="18" charset="0"/>
              </a:rPr>
              <a:t>Dişicik </a:t>
            </a:r>
            <a:r>
              <a:rPr lang="tr-TR" sz="3200" dirty="0">
                <a:latin typeface="Times New Roman" panose="02020603050405020304" pitchFamily="18" charset="0"/>
                <a:cs typeface="Times New Roman" panose="02020603050405020304" pitchFamily="18" charset="0"/>
              </a:rPr>
              <a:t>borusuna doğru bir uzantı oluşur. Bu uzantıya polen tüpü denir. Polen tüpü yumurtalığa kadar uzanır ve yumurta hücresini bulur ve birleşir.</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İşte erkek üreme hücresi çiçek tozu (polen) ile dişi üreme hücresi yumurtanın birleşerek, çekirdeklerinin kaynaşması olayına </a:t>
            </a:r>
            <a:r>
              <a:rPr lang="tr-TR" sz="3200" dirty="0">
                <a:solidFill>
                  <a:srgbClr val="FF0000"/>
                </a:solidFill>
                <a:latin typeface="Times New Roman" panose="02020603050405020304" pitchFamily="18" charset="0"/>
                <a:cs typeface="Times New Roman" panose="02020603050405020304" pitchFamily="18" charset="0"/>
              </a:rPr>
              <a:t>döllenme </a:t>
            </a:r>
            <a:r>
              <a:rPr lang="tr-TR" sz="3200" dirty="0">
                <a:latin typeface="Times New Roman" panose="02020603050405020304" pitchFamily="18" charset="0"/>
                <a:cs typeface="Times New Roman" panose="02020603050405020304" pitchFamily="18" charset="0"/>
              </a:rPr>
              <a:t>denir. Döllenme sonucu döllenmiş yumurta hücresi zigot oluşur. Kısa süre içinde bölünmeye başlayan zigot, bitkinin küçük bir taslağı olan embriyoyu meydana getirir.</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Bu aşamadan sonra, çiçekte çanak ve taç yapraklarla erkek</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organın görevi bitmiştir. Bu organlar sararır, solar ve dökülür.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70896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011114"/>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p:txBody>
          <a:bodyPr/>
          <a:lstStyle/>
          <a:p>
            <a:pPr marL="0" indent="0">
              <a:buNone/>
            </a:pPr>
            <a:r>
              <a:rPr lang="tr-TR" b="1" dirty="0"/>
              <a:t>ÇİÇEKLİ BİTKİLERDE MEYVE VE TOHUM</a:t>
            </a:r>
            <a:br>
              <a:rPr lang="tr-TR" b="1" dirty="0"/>
            </a:br>
            <a:endParaRPr lang="tr-TR" b="1" dirty="0" smtClean="0"/>
          </a:p>
          <a:p>
            <a:pPr marL="0" indent="0">
              <a:buNone/>
            </a:pPr>
            <a:r>
              <a:rPr lang="tr-TR" sz="4000" dirty="0" smtClean="0"/>
              <a:t>Döllenmeden </a:t>
            </a:r>
            <a:r>
              <a:rPr lang="tr-TR" sz="4000" dirty="0"/>
              <a:t>sonra bitki, embriyonun ve besin deposunun bulunduğu bir yapı oluşturmaya başlar. Tohum taslağı denen ve tohumu oluşturacak olan bu yapı, yumurtalık içinde meyve ile birlikte gelişir. Bitkinin tohumu olgunlaşır.</a:t>
            </a:r>
            <a:endParaRPr lang="tr-TR" sz="4000" dirty="0"/>
          </a:p>
        </p:txBody>
      </p:sp>
    </p:spTree>
    <p:extLst>
      <p:ext uri="{BB962C8B-B14F-4D97-AF65-F5344CB8AC3E}">
        <p14:creationId xmlns:p14="http://schemas.microsoft.com/office/powerpoint/2010/main" val="2807358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747345"/>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0" y="923192"/>
            <a:ext cx="12192000" cy="5934808"/>
          </a:xfrm>
        </p:spPr>
        <p:txBody>
          <a:bodyPr>
            <a:normAutofit lnSpcReduction="10000"/>
          </a:bodyPr>
          <a:lstStyle/>
          <a:p>
            <a:pPr marL="0" indent="0">
              <a:buNone/>
            </a:pPr>
            <a:r>
              <a:rPr lang="tr-TR" b="1" dirty="0"/>
              <a:t>EMBRİYO + ÇENEK (BESİ DOKU) = TOHUM</a:t>
            </a:r>
            <a:br>
              <a:rPr lang="tr-TR" b="1" dirty="0"/>
            </a:br>
            <a:r>
              <a:rPr lang="tr-TR" sz="3200" dirty="0" smtClean="0"/>
              <a:t>Bitki </a:t>
            </a:r>
            <a:r>
              <a:rPr lang="tr-TR" sz="3200" dirty="0"/>
              <a:t>türüne göre tohumlar birçok farklılıklar gösterir. Ancak, tüm tohumlarda üç yapı bulunur. Bunlar;</a:t>
            </a:r>
            <a:br>
              <a:rPr lang="tr-TR" sz="3200" dirty="0"/>
            </a:br>
            <a:r>
              <a:rPr lang="tr-TR" sz="3200" dirty="0"/>
              <a:t>1- Tohum Kabuğu: Tohumu sarar, dış etkilerden korur. Çimlenme sırasında suyla şişerek patlar.</a:t>
            </a:r>
            <a:br>
              <a:rPr lang="tr-TR" sz="3200" dirty="0"/>
            </a:br>
            <a:r>
              <a:rPr lang="tr-TR" sz="3200" dirty="0"/>
              <a:t>2- Embriyo: Zigotun bölünüp çoğalmasıyla oluşur. Bitkinin küçük bir taslağıdır. Kök, gövde, yaprak taslaklarını içerir.</a:t>
            </a:r>
            <a:br>
              <a:rPr lang="tr-TR" sz="3200" dirty="0"/>
            </a:br>
            <a:r>
              <a:rPr lang="tr-TR" sz="3200" dirty="0"/>
              <a:t>3- Çenek (Besi Doku): Embriyoya bağlı besin deposudur. Çimlenme sırasında embriyonun beslenmesini sağlar. Fasulye, nohut gibi bitkilerde besi doku yoktur. Embriyo besinini çenek yaprak içinden alır.</a:t>
            </a:r>
            <a:br>
              <a:rPr lang="tr-TR" sz="3200" dirty="0"/>
            </a:br>
            <a:r>
              <a:rPr lang="tr-TR" sz="3200" dirty="0"/>
              <a:t>Döllenmiş tohum taslağı (embriyo) tohumu oluştururken, başta yumurtalık olmak üzere çiçeğin diğer kısımları gelişerek meyveyi oluşturur. O halde tohum ve tohumu çevreleyen kısımların hepsine meyve denir.</a:t>
            </a:r>
            <a:endParaRPr lang="tr-TR" sz="3200" dirty="0"/>
          </a:p>
        </p:txBody>
      </p:sp>
    </p:spTree>
    <p:extLst>
      <p:ext uri="{BB962C8B-B14F-4D97-AF65-F5344CB8AC3E}">
        <p14:creationId xmlns:p14="http://schemas.microsoft.com/office/powerpoint/2010/main" val="254751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905607"/>
          </a:xfrm>
        </p:spPr>
        <p:txBody>
          <a:bodyPr/>
          <a:lstStyle/>
          <a:p>
            <a:pPr algn="ctr"/>
            <a:r>
              <a:rPr lang="tr-TR" dirty="0">
                <a:solidFill>
                  <a:srgbClr val="FF0000"/>
                </a:solidFill>
              </a:rPr>
              <a:t>BİTKİLERDE ÜREME</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8215" y="905608"/>
            <a:ext cx="11166231" cy="5882054"/>
          </a:xfrm>
        </p:spPr>
      </p:pic>
    </p:spTree>
    <p:extLst>
      <p:ext uri="{BB962C8B-B14F-4D97-AF65-F5344CB8AC3E}">
        <p14:creationId xmlns:p14="http://schemas.microsoft.com/office/powerpoint/2010/main" val="3918681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905607"/>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131885" y="835268"/>
            <a:ext cx="11966330" cy="6022731"/>
          </a:xfrm>
        </p:spPr>
        <p:txBody>
          <a:bodyPr>
            <a:noAutofit/>
          </a:bodyPr>
          <a:lstStyle/>
          <a:p>
            <a:pPr marL="0" indent="0">
              <a:buNone/>
            </a:pPr>
            <a:r>
              <a:rPr lang="tr-TR" sz="3200" dirty="0"/>
              <a:t>Meyvenin temel görevi tohumu korumak ve tohumun taşınıp dağılmasına yardımcı olmaktır.</a:t>
            </a:r>
            <a:br>
              <a:rPr lang="tr-TR" sz="3200" dirty="0"/>
            </a:br>
            <a:r>
              <a:rPr lang="tr-TR" sz="3200" dirty="0"/>
              <a:t>Gerçek Meyve: Yalnız yumurtalığın gelişmesiyle oluşan meyvedir. Ör: Portakal, limon, kavun, böğürtlen.</a:t>
            </a:r>
            <a:br>
              <a:rPr lang="tr-TR" sz="3200" dirty="0"/>
            </a:br>
            <a:r>
              <a:rPr lang="tr-TR" sz="3200" dirty="0"/>
              <a:t>Yalancı Meyve: yumurtalıkla beraber çiçeğin diğer organlarının da gelişmesiyle oluşan meyvedir.</a:t>
            </a:r>
            <a:br>
              <a:rPr lang="tr-TR" sz="3200" dirty="0"/>
            </a:br>
            <a:r>
              <a:rPr lang="tr-TR" sz="3200" dirty="0"/>
              <a:t>Ör: elma, armut, incir. Bunlarda etli ve tatlı kısımlar çiçek tablasından oluşmuştur.</a:t>
            </a:r>
            <a:br>
              <a:rPr lang="tr-TR" sz="3200" dirty="0"/>
            </a:br>
            <a:r>
              <a:rPr lang="tr-TR" sz="3200" dirty="0"/>
              <a:t/>
            </a:r>
            <a:br>
              <a:rPr lang="tr-TR" sz="3200" dirty="0"/>
            </a:br>
            <a:r>
              <a:rPr lang="tr-TR" sz="3200" dirty="0"/>
              <a:t>Besin ve su biriktirerek etlenen meyvelere etli meyveler denir. Erik, kayısı, kiraz, domates, üzüm gibi.</a:t>
            </a:r>
            <a:br>
              <a:rPr lang="tr-TR" sz="3200" dirty="0"/>
            </a:br>
            <a:r>
              <a:rPr lang="tr-TR" sz="3200" dirty="0"/>
              <a:t>Bazı bitkilerde meyve etlenmez. Bunlara kuru meyve denir. Fındık, ayçiçeği, haşhaş, kestane, bakla, fasulye gibi.</a:t>
            </a:r>
            <a:br>
              <a:rPr lang="tr-TR" sz="3200" dirty="0"/>
            </a:br>
            <a:endParaRPr lang="tr-TR" sz="3200" dirty="0"/>
          </a:p>
        </p:txBody>
      </p:sp>
    </p:spTree>
    <p:extLst>
      <p:ext uri="{BB962C8B-B14F-4D97-AF65-F5344CB8AC3E}">
        <p14:creationId xmlns:p14="http://schemas.microsoft.com/office/powerpoint/2010/main" val="20183789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0339"/>
            <a:ext cx="10515600" cy="1072661"/>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158262" y="1143000"/>
            <a:ext cx="11799276" cy="5530362"/>
          </a:xfrm>
        </p:spPr>
        <p:txBody>
          <a:bodyPr/>
          <a:lstStyle/>
          <a:p>
            <a:r>
              <a:rPr lang="tr-TR" b="1" dirty="0"/>
              <a:t>TOHUMUN ÇEVREYE YAYILMASININ ÖNEMİ</a:t>
            </a:r>
            <a:r>
              <a:rPr lang="tr-TR" dirty="0"/>
              <a:t/>
            </a:r>
            <a:br>
              <a:rPr lang="tr-TR" dirty="0"/>
            </a:br>
            <a:r>
              <a:rPr lang="tr-TR" sz="3200" dirty="0"/>
              <a:t>Bitkiler toprağa bağlı canlılardır. Bir toprak parçasında aşırı bitki olması, bitkinin topraktan alacağı su ve mineral miktarını azaltır. Ayrıca bitkilerin bir yerde aşırı çoğalması birbirlerini gölgelemeleri demektir. Bu da fotosentez yapmak için gerekli olan güneş ışığını kapatmaları anlamına gelir. Bu nedenle bitkiler neslini sürdürebilmek için yayılmak zorundadır.</a:t>
            </a:r>
            <a:br>
              <a:rPr lang="tr-TR" sz="3200" dirty="0"/>
            </a:br>
            <a:r>
              <a:rPr lang="tr-TR" sz="3200" dirty="0"/>
              <a:t>Bitkiler birçok yolla tohumlarını uzağa gönderirler. Öncelikle tozlaşmada bol miktarda çiçek tozu (polen) yaparlar. Ayrıca bol miktarda tohum yaparak da yayılma olasılıklarını artırırlar.</a:t>
            </a:r>
            <a:endParaRPr lang="tr-TR" sz="3200" dirty="0"/>
          </a:p>
        </p:txBody>
      </p:sp>
    </p:spTree>
    <p:extLst>
      <p:ext uri="{BB962C8B-B14F-4D97-AF65-F5344CB8AC3E}">
        <p14:creationId xmlns:p14="http://schemas.microsoft.com/office/powerpoint/2010/main" val="24895650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002322"/>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158262" y="896815"/>
            <a:ext cx="11852030" cy="5899638"/>
          </a:xfrm>
        </p:spPr>
        <p:txBody>
          <a:bodyPr>
            <a:noAutofit/>
          </a:bodyPr>
          <a:lstStyle/>
          <a:p>
            <a:pPr marL="0" indent="0">
              <a:buNone/>
            </a:pPr>
            <a:r>
              <a:rPr lang="tr-TR" sz="3600" dirty="0"/>
              <a:t>Tohumların yayılmasında hayvanlar için besleyici ve lezzetli meyveler büyük rol oynar. Bu sayede tohumların bir kısmı hayvan tarafından çevreye dağıtılır, bir kısmı da yenir. Tohumların bir bölümü dayanıklı kabukları sayesinde, hayvanların sindirim siteminden zarar görmeden geçer ve dışkıyla atılır. Böylece yeni yetişecek bitki, çok uzaklara taşınıp, gübre katmanıyla beraber toprağa düşmüş olur.</a:t>
            </a:r>
            <a:br>
              <a:rPr lang="tr-TR" sz="3600" dirty="0"/>
            </a:br>
            <a:r>
              <a:rPr lang="tr-TR" sz="3600" dirty="0"/>
              <a:t>Bazı bitkilerde tohumun şekli ve yapısı dağılımı sağlar. Dikenli, paraşütlü, kanatlı, </a:t>
            </a:r>
            <a:r>
              <a:rPr lang="tr-TR" sz="3600" dirty="0" err="1"/>
              <a:t>tüycüklü</a:t>
            </a:r>
            <a:r>
              <a:rPr lang="tr-TR" sz="3600" dirty="0"/>
              <a:t>, suda yüzen tohumlar gibi.</a:t>
            </a:r>
            <a:br>
              <a:rPr lang="tr-TR" sz="3600" dirty="0"/>
            </a:br>
            <a:r>
              <a:rPr lang="tr-TR" sz="3600" dirty="0"/>
              <a:t>Ayrıca insanlar da tohumların yayılmasında çok önemli etkendir.</a:t>
            </a:r>
            <a:br>
              <a:rPr lang="tr-TR" sz="3600" dirty="0"/>
            </a:br>
            <a:r>
              <a:rPr lang="tr-TR" sz="3600" dirty="0"/>
              <a:t/>
            </a:r>
            <a:br>
              <a:rPr lang="tr-TR" sz="3600" dirty="0"/>
            </a:br>
            <a:endParaRPr lang="tr-TR" sz="3600" dirty="0"/>
          </a:p>
        </p:txBody>
      </p:sp>
    </p:spTree>
    <p:extLst>
      <p:ext uri="{BB962C8B-B14F-4D97-AF65-F5344CB8AC3E}">
        <p14:creationId xmlns:p14="http://schemas.microsoft.com/office/powerpoint/2010/main" val="14150351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756137"/>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193431" y="756138"/>
            <a:ext cx="11676184" cy="5811716"/>
          </a:xfrm>
        </p:spPr>
        <p:txBody>
          <a:bodyPr>
            <a:normAutofit lnSpcReduction="10000"/>
          </a:bodyPr>
          <a:lstStyle/>
          <a:p>
            <a:r>
              <a:rPr lang="tr-TR" b="1" dirty="0"/>
              <a:t>BİTKİLERİN YAŞAM DÖNGÜSÜ VAR MI?</a:t>
            </a:r>
            <a:br>
              <a:rPr lang="tr-TR" b="1" dirty="0"/>
            </a:br>
            <a:r>
              <a:rPr lang="tr-TR" sz="4000" dirty="0"/>
              <a:t>Kışın sona ermesi, baharın yüzünü göstermesiyle, topraktan otlar bitmeye başlar. Yağışlı havalarda büyür ve gelişirler. Havalar ısınıp topraktaki nem azaldığında çiçek açıp, yazın da kuruyup ölürler. Ama bu sırada dayanıklı tohumlarını toprağa saçmışlardır.</a:t>
            </a:r>
            <a:br>
              <a:rPr lang="tr-TR" sz="4000" dirty="0"/>
            </a:br>
            <a:r>
              <a:rPr lang="tr-TR" sz="4000" dirty="0"/>
              <a:t>Bazı bitkiler ise uzun yıllar yaşar. Bin yıllık bir zeytin ağacı, iki bin yıllık bir sedir ağacı, beş yüz yıl önce dikilmiş bir ulu çınar bizi şaşırtmaz.</a:t>
            </a:r>
            <a:br>
              <a:rPr lang="tr-TR" sz="4000" dirty="0"/>
            </a:br>
            <a:r>
              <a:rPr lang="tr-TR" sz="4000" dirty="0"/>
              <a:t>Bitkiler ister uzun, ister kısa yaşasın bir yaşam döngüsü sürdürür.</a:t>
            </a:r>
            <a:br>
              <a:rPr lang="tr-TR" sz="4000" dirty="0"/>
            </a:br>
            <a:endParaRPr lang="tr-TR" sz="4000" dirty="0"/>
          </a:p>
        </p:txBody>
      </p:sp>
    </p:spTree>
    <p:extLst>
      <p:ext uri="{BB962C8B-B14F-4D97-AF65-F5344CB8AC3E}">
        <p14:creationId xmlns:p14="http://schemas.microsoft.com/office/powerpoint/2010/main" val="3730624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975945"/>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61546" y="1063870"/>
            <a:ext cx="12130454" cy="6541476"/>
          </a:xfrm>
        </p:spPr>
        <p:txBody>
          <a:bodyPr>
            <a:noAutofit/>
          </a:bodyPr>
          <a:lstStyle/>
          <a:p>
            <a:r>
              <a:rPr lang="tr-TR" sz="3200" b="1" dirty="0"/>
              <a:t>ÇİÇEKLİ BİTKİNİN YAŞAM </a:t>
            </a:r>
            <a:r>
              <a:rPr lang="tr-TR" sz="3200" b="1" dirty="0" smtClean="0"/>
              <a:t>DÖNGÜSÜ</a:t>
            </a:r>
          </a:p>
          <a:p>
            <a:r>
              <a:rPr lang="tr-TR" sz="3200" dirty="0"/>
              <a:t>ÇİMLENME</a:t>
            </a:r>
            <a:br>
              <a:rPr lang="tr-TR" sz="3200" dirty="0"/>
            </a:br>
            <a:r>
              <a:rPr lang="tr-TR" sz="3200" dirty="0"/>
              <a:t>Döllenme olayından sonra oluşan tohumlar su, yağmur suları, rüzgâr ve canlıların etkisiyle çevreye dağılır. Çevreye dağılan tohumlar, uygun ortam şartlarında su alarak şişer ve kabuğu çatlayarak embriyosu serbest kalır. Bu olaya çimlenme denir.</a:t>
            </a:r>
            <a:br>
              <a:rPr lang="tr-TR" sz="3200" dirty="0"/>
            </a:br>
            <a:r>
              <a:rPr lang="tr-TR" sz="3200" dirty="0"/>
              <a:t>Çimlenme demek, tohumun canlı kısmı olan embriyonun bölünüp çoğalarak kök, gövde, yaprak kısımlarını oluşturup, bitkiyi meydana getirmesi demektir. Çimlenme sırasında embriyonun ihtiyacı olan besin, besi doku (çenek) tarafından karşılanır. Çünkü bu esnada embriyo fotosentez yapamaz. Ancak, solunum yapabilir ve havaya karbondioksit </a:t>
            </a:r>
            <a:r>
              <a:rPr lang="tr-TR" sz="3200" dirty="0" smtClean="0"/>
              <a:t>verir. </a:t>
            </a:r>
            <a:r>
              <a:rPr lang="tr-TR" sz="3200" dirty="0" smtClean="0">
                <a:solidFill>
                  <a:srgbClr val="00B0F0"/>
                </a:solidFill>
              </a:rPr>
              <a:t>Çimlenmenin </a:t>
            </a:r>
            <a:r>
              <a:rPr lang="tr-TR" sz="3200" dirty="0">
                <a:solidFill>
                  <a:srgbClr val="00B0F0"/>
                </a:solidFill>
              </a:rPr>
              <a:t>olabilmesi için gerekli şartlar 1)Belli sıcaklık 2) Su (nem) 3) Oksijen ‘</a:t>
            </a:r>
            <a:r>
              <a:rPr lang="tr-TR" sz="3200" dirty="0" err="1">
                <a:solidFill>
                  <a:srgbClr val="00B0F0"/>
                </a:solidFill>
              </a:rPr>
              <a:t>dir</a:t>
            </a:r>
            <a:r>
              <a:rPr lang="tr-TR" sz="3200" dirty="0">
                <a:solidFill>
                  <a:srgbClr val="00B0F0"/>
                </a:solidFill>
              </a:rPr>
              <a:t>. </a:t>
            </a:r>
            <a:endParaRPr lang="tr-TR" sz="3200" b="1" dirty="0">
              <a:solidFill>
                <a:srgbClr val="00B0F0"/>
              </a:solidFill>
            </a:endParaRPr>
          </a:p>
        </p:txBody>
      </p:sp>
    </p:spTree>
    <p:extLst>
      <p:ext uri="{BB962C8B-B14F-4D97-AF65-F5344CB8AC3E}">
        <p14:creationId xmlns:p14="http://schemas.microsoft.com/office/powerpoint/2010/main" val="27624781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6715"/>
            <a:ext cx="10515600" cy="1046285"/>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483577" y="984738"/>
            <a:ext cx="11315699" cy="5609493"/>
          </a:xfrm>
        </p:spPr>
        <p:txBody>
          <a:bodyPr/>
          <a:lstStyle/>
          <a:p>
            <a:pPr marL="0" indent="0">
              <a:buNone/>
            </a:pPr>
            <a:r>
              <a:rPr lang="tr-TR" sz="4000" dirty="0"/>
              <a:t>Çimlenme için ışık, besin, toprak, karbondioksit gerekli değildir!!! (Işık, su, yeterli sıcaklık, besin, toprak büyüme için gereklidir. Gübre, çimlenmeyi ve de büyümeyi hızlandırır.)</a:t>
            </a:r>
            <a:br>
              <a:rPr lang="tr-TR" sz="4000" dirty="0"/>
            </a:br>
            <a:r>
              <a:rPr lang="tr-TR" sz="4000" dirty="0"/>
              <a:t>Çimlenme sırasında embriyo büyüklüğü, </a:t>
            </a:r>
            <a:r>
              <a:rPr lang="tr-TR" sz="4000" dirty="0" err="1"/>
              <a:t>metabolik</a:t>
            </a:r>
            <a:r>
              <a:rPr lang="tr-TR" sz="4000" dirty="0"/>
              <a:t> etkinlik hızı, solunum hızı, su emilimi, hücre sayısı, yeni dokuların oluşumu artarken, çenek büyüklüğü ve bitkinin kuru ağırlığı azalır. Bitkilerin ilk yaprakları oluşup, fotosentez olayına başladıkları andan itibaren kuru ağırlık tekrar artmaya başlar</a:t>
            </a:r>
            <a:r>
              <a:rPr lang="tr-TR" dirty="0"/>
              <a:t>.</a:t>
            </a:r>
            <a:endParaRPr lang="tr-TR" dirty="0"/>
          </a:p>
        </p:txBody>
      </p:sp>
    </p:spTree>
    <p:extLst>
      <p:ext uri="{BB962C8B-B14F-4D97-AF65-F5344CB8AC3E}">
        <p14:creationId xmlns:p14="http://schemas.microsoft.com/office/powerpoint/2010/main" val="3640512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028699"/>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838200" y="949568"/>
            <a:ext cx="10515600" cy="5671039"/>
          </a:xfrm>
        </p:spPr>
        <p:txBody>
          <a:bodyPr>
            <a:normAutofit fontScale="92500"/>
          </a:bodyPr>
          <a:lstStyle/>
          <a:p>
            <a:r>
              <a:rPr lang="tr-TR" b="1" dirty="0" smtClean="0"/>
              <a:t>Karayosunları :</a:t>
            </a:r>
          </a:p>
          <a:p>
            <a:pPr marL="0" indent="0">
              <a:lnSpc>
                <a:spcPct val="150000"/>
              </a:lnSpc>
              <a:buNone/>
            </a:pPr>
            <a:r>
              <a:rPr lang="tr-TR" sz="4000" dirty="0" smtClean="0"/>
              <a:t>-Gametofit </a:t>
            </a:r>
            <a:r>
              <a:rPr lang="tr-TR" sz="4000" dirty="0"/>
              <a:t>döl </a:t>
            </a:r>
            <a:r>
              <a:rPr lang="tr-TR" sz="4000" dirty="0" smtClean="0"/>
              <a:t>baskındır.</a:t>
            </a:r>
            <a:r>
              <a:rPr lang="tr-TR" sz="4000" dirty="0"/>
              <a:t/>
            </a:r>
            <a:br>
              <a:rPr lang="tr-TR" sz="4000" dirty="0"/>
            </a:br>
            <a:r>
              <a:rPr lang="tr-TR" sz="4000" dirty="0" smtClean="0"/>
              <a:t>-Gametofit </a:t>
            </a:r>
            <a:r>
              <a:rPr lang="tr-TR" sz="4000" dirty="0"/>
              <a:t>fotosentez </a:t>
            </a:r>
            <a:r>
              <a:rPr lang="tr-TR" sz="4000" dirty="0" smtClean="0"/>
              <a:t>yapar.</a:t>
            </a:r>
            <a:r>
              <a:rPr lang="tr-TR" sz="4000" dirty="0"/>
              <a:t/>
            </a:r>
            <a:br>
              <a:rPr lang="tr-TR" sz="4000" dirty="0"/>
            </a:br>
            <a:r>
              <a:rPr lang="tr-TR" sz="4000" dirty="0"/>
              <a:t> </a:t>
            </a:r>
            <a:r>
              <a:rPr lang="tr-TR" sz="4000" dirty="0" smtClean="0"/>
              <a:t>-Sporofit </a:t>
            </a:r>
            <a:r>
              <a:rPr lang="tr-TR" sz="4000" dirty="0"/>
              <a:t>döl gametofit üzerinde gelişir ve yarı </a:t>
            </a:r>
            <a:r>
              <a:rPr lang="tr-TR" sz="4000" dirty="0" smtClean="0"/>
              <a:t>parazittir.</a:t>
            </a:r>
            <a:r>
              <a:rPr lang="tr-TR" sz="4000" dirty="0"/>
              <a:t/>
            </a:r>
            <a:br>
              <a:rPr lang="tr-TR" sz="4000" dirty="0"/>
            </a:br>
            <a:r>
              <a:rPr lang="tr-TR" sz="4000" dirty="0" smtClean="0"/>
              <a:t>-</a:t>
            </a:r>
            <a:r>
              <a:rPr lang="tr-TR" sz="4000" dirty="0"/>
              <a:t> </a:t>
            </a:r>
            <a:r>
              <a:rPr lang="tr-TR" sz="4000" dirty="0" smtClean="0"/>
              <a:t>İletim </a:t>
            </a:r>
            <a:r>
              <a:rPr lang="tr-TR" sz="4000" dirty="0"/>
              <a:t>demetleri taşımaz</a:t>
            </a:r>
            <a:r>
              <a:rPr lang="tr-TR" sz="4000" dirty="0" smtClean="0"/>
              <a:t>. Karayosunlarında metagenez şöyledir:</a:t>
            </a:r>
            <a:endParaRPr lang="tr-TR" sz="4000" dirty="0"/>
          </a:p>
        </p:txBody>
      </p:sp>
    </p:spTree>
    <p:extLst>
      <p:ext uri="{BB962C8B-B14F-4D97-AF65-F5344CB8AC3E}">
        <p14:creationId xmlns:p14="http://schemas.microsoft.com/office/powerpoint/2010/main" val="399478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984737"/>
          </a:xfrm>
        </p:spPr>
        <p:txBody>
          <a:bodyPr/>
          <a:lstStyle/>
          <a:p>
            <a:pPr algn="ctr"/>
            <a:r>
              <a:rPr lang="tr-TR" dirty="0">
                <a:solidFill>
                  <a:srgbClr val="FF0000"/>
                </a:solidFill>
              </a:rPr>
              <a:t>BİTKİLERDE ÜREME</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431" y="984737"/>
            <a:ext cx="11816861" cy="5776548"/>
          </a:xfrm>
        </p:spPr>
      </p:pic>
    </p:spTree>
    <p:extLst>
      <p:ext uri="{BB962C8B-B14F-4D97-AF65-F5344CB8AC3E}">
        <p14:creationId xmlns:p14="http://schemas.microsoft.com/office/powerpoint/2010/main" val="49190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756137"/>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518747" y="1081454"/>
            <a:ext cx="11386038" cy="5095509"/>
          </a:xfrm>
        </p:spPr>
        <p:txBody>
          <a:bodyPr>
            <a:normAutofit fontScale="92500" lnSpcReduction="10000"/>
          </a:bodyPr>
          <a:lstStyle/>
          <a:p>
            <a:r>
              <a:rPr lang="tr-TR" b="1" dirty="0" smtClean="0">
                <a:effectLst/>
              </a:rPr>
              <a:t> </a:t>
            </a:r>
            <a:r>
              <a:rPr lang="tr-TR" b="1" dirty="0"/>
              <a:t>Eğrelti otları </a:t>
            </a:r>
            <a:r>
              <a:rPr lang="tr-TR" b="1" dirty="0" smtClean="0"/>
              <a:t>:</a:t>
            </a:r>
          </a:p>
          <a:p>
            <a:pPr marL="0" indent="0">
              <a:lnSpc>
                <a:spcPct val="150000"/>
              </a:lnSpc>
              <a:buNone/>
            </a:pPr>
            <a:r>
              <a:rPr lang="tr-TR" dirty="0" smtClean="0"/>
              <a:t> </a:t>
            </a:r>
            <a:r>
              <a:rPr lang="tr-TR" sz="3600" dirty="0" smtClean="0"/>
              <a:t>-Sporofit </a:t>
            </a:r>
            <a:r>
              <a:rPr lang="tr-TR" sz="3600" dirty="0"/>
              <a:t>döl baskındır.</a:t>
            </a:r>
            <a:br>
              <a:rPr lang="tr-TR" sz="3600" dirty="0"/>
            </a:br>
            <a:r>
              <a:rPr lang="tr-TR" sz="3600" dirty="0"/>
              <a:t> </a:t>
            </a:r>
            <a:r>
              <a:rPr lang="tr-TR" sz="3600" dirty="0" smtClean="0"/>
              <a:t>-İletim </a:t>
            </a:r>
            <a:r>
              <a:rPr lang="tr-TR" sz="3600" dirty="0"/>
              <a:t>demetleri taşır. </a:t>
            </a:r>
            <a:br>
              <a:rPr lang="tr-TR" sz="3600" dirty="0"/>
            </a:br>
            <a:r>
              <a:rPr lang="tr-TR" sz="3600" dirty="0" smtClean="0"/>
              <a:t> -Fotosentez </a:t>
            </a:r>
            <a:r>
              <a:rPr lang="tr-TR" sz="3600" dirty="0"/>
              <a:t>yapar.</a:t>
            </a:r>
            <a:br>
              <a:rPr lang="tr-TR" sz="3600" dirty="0"/>
            </a:br>
            <a:r>
              <a:rPr lang="tr-TR" sz="3600" dirty="0"/>
              <a:t> </a:t>
            </a:r>
            <a:r>
              <a:rPr lang="tr-TR" sz="3600" dirty="0" smtClean="0"/>
              <a:t>-Sporofit </a:t>
            </a:r>
            <a:r>
              <a:rPr lang="tr-TR" sz="3600" dirty="0"/>
              <a:t>döl çiçekli bitkilerdeki </a:t>
            </a:r>
            <a:r>
              <a:rPr lang="tr-TR" sz="3600" dirty="0" err="1"/>
              <a:t>gövde,yaprak,kök</a:t>
            </a:r>
            <a:r>
              <a:rPr lang="tr-TR" sz="3600" dirty="0"/>
              <a:t> ve çiçek rollerini üstlenir.</a:t>
            </a:r>
            <a:br>
              <a:rPr lang="tr-TR" sz="3600" dirty="0"/>
            </a:br>
            <a:r>
              <a:rPr lang="tr-TR" sz="3600" dirty="0" smtClean="0"/>
              <a:t> -Gametofit </a:t>
            </a:r>
            <a:r>
              <a:rPr lang="tr-TR" sz="3600" dirty="0"/>
              <a:t>döl cılızdır</a:t>
            </a:r>
            <a:r>
              <a:rPr lang="tr-TR" sz="3600" dirty="0" smtClean="0"/>
              <a:t>. Eğrelti otlarında metagenez şöyledir:</a:t>
            </a:r>
            <a:endParaRPr lang="tr-TR" sz="3600" dirty="0"/>
          </a:p>
        </p:txBody>
      </p:sp>
    </p:spTree>
    <p:extLst>
      <p:ext uri="{BB962C8B-B14F-4D97-AF65-F5344CB8AC3E}">
        <p14:creationId xmlns:p14="http://schemas.microsoft.com/office/powerpoint/2010/main" val="3268255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44061" y="246184"/>
            <a:ext cx="10515600" cy="624253"/>
          </a:xfrm>
        </p:spPr>
        <p:txBody>
          <a:bodyPr>
            <a:normAutofit fontScale="90000"/>
          </a:bodyPr>
          <a:lstStyle/>
          <a:p>
            <a:pPr algn="ctr"/>
            <a:r>
              <a:rPr lang="tr-TR" dirty="0">
                <a:solidFill>
                  <a:srgbClr val="FF0000"/>
                </a:solidFill>
              </a:rPr>
              <a:t>BİTKİLERDE ÜREME</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546" y="975946"/>
            <a:ext cx="12130453" cy="5882053"/>
          </a:xfrm>
        </p:spPr>
      </p:pic>
    </p:spTree>
    <p:extLst>
      <p:ext uri="{BB962C8B-B14F-4D97-AF65-F5344CB8AC3E}">
        <p14:creationId xmlns:p14="http://schemas.microsoft.com/office/powerpoint/2010/main" val="155951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931984"/>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838200" y="931984"/>
            <a:ext cx="10515600" cy="5706207"/>
          </a:xfrm>
        </p:spPr>
        <p:txBody>
          <a:bodyPr>
            <a:normAutofit/>
          </a:bodyPr>
          <a:lstStyle/>
          <a:p>
            <a:r>
              <a:rPr lang="tr-TR" b="1" dirty="0" smtClean="0"/>
              <a:t>II-Tohumlu </a:t>
            </a:r>
            <a:r>
              <a:rPr lang="tr-TR" b="1" dirty="0"/>
              <a:t>bitkiler</a:t>
            </a:r>
            <a:r>
              <a:rPr lang="tr-TR" b="1" dirty="0" smtClean="0"/>
              <a:t>:</a:t>
            </a:r>
          </a:p>
          <a:p>
            <a:pPr marL="0" indent="0" algn="just">
              <a:buNone/>
            </a:pPr>
            <a:r>
              <a:rPr lang="tr-TR" sz="3600" dirty="0"/>
              <a:t>Açık tohumlu bitki çiçeklerine </a:t>
            </a:r>
            <a:r>
              <a:rPr lang="tr-TR" sz="3600" b="1" dirty="0"/>
              <a:t>kozalak</a:t>
            </a:r>
            <a:r>
              <a:rPr lang="tr-TR" sz="3600" dirty="0"/>
              <a:t> denir. Kozalaklar bir eksen üzerinde sarmal olarak dizilmiş kozalak pullarından oluşur. Bitkilerin yapısında erkek kozalak ayrı, dişi kozalak ayrı olarak bulunur.</a:t>
            </a:r>
          </a:p>
          <a:p>
            <a:pPr marL="0" indent="0" algn="just">
              <a:buNone/>
            </a:pPr>
            <a:endParaRPr lang="tr-TR" sz="3600" dirty="0" smtClean="0">
              <a:latin typeface="Times New Roman" panose="02020603050405020304" pitchFamily="18" charset="0"/>
              <a:cs typeface="Times New Roman" panose="02020603050405020304" pitchFamily="18" charset="0"/>
            </a:endParaRPr>
          </a:p>
          <a:p>
            <a:pPr marL="0" indent="0" algn="just">
              <a:buNone/>
            </a:pPr>
            <a:r>
              <a:rPr lang="tr-TR" sz="3600" dirty="0" smtClean="0">
                <a:latin typeface="Times New Roman" panose="02020603050405020304" pitchFamily="18" charset="0"/>
                <a:cs typeface="Times New Roman" panose="02020603050405020304" pitchFamily="18" charset="0"/>
              </a:rPr>
              <a:t>Çiçekli </a:t>
            </a:r>
            <a:r>
              <a:rPr lang="tr-TR" sz="3600" dirty="0">
                <a:latin typeface="Times New Roman" panose="02020603050405020304" pitchFamily="18" charset="0"/>
                <a:cs typeface="Times New Roman" panose="02020603050405020304" pitchFamily="18" charset="0"/>
              </a:rPr>
              <a:t>bitkilerde üreme organı olan </a:t>
            </a:r>
            <a:r>
              <a:rPr lang="tr-TR" sz="3600" dirty="0">
                <a:solidFill>
                  <a:srgbClr val="0070C0"/>
                </a:solidFill>
                <a:latin typeface="Times New Roman" panose="02020603050405020304" pitchFamily="18" charset="0"/>
                <a:cs typeface="Times New Roman" panose="02020603050405020304" pitchFamily="18" charset="0"/>
              </a:rPr>
              <a:t>çiçekte</a:t>
            </a:r>
            <a:r>
              <a:rPr lang="tr-TR" sz="3600" dirty="0">
                <a:latin typeface="Times New Roman" panose="02020603050405020304" pitchFamily="18" charset="0"/>
                <a:cs typeface="Times New Roman" panose="02020603050405020304" pitchFamily="18" charset="0"/>
              </a:rPr>
              <a:t> dişi ve erkek gametler ayrı organlarda üretilir. </a:t>
            </a:r>
            <a:r>
              <a:rPr lang="tr-TR" sz="3600" b="1" dirty="0">
                <a:latin typeface="Times New Roman" panose="02020603050405020304" pitchFamily="18" charset="0"/>
                <a:cs typeface="Times New Roman" panose="02020603050405020304" pitchFamily="18" charset="0"/>
                <a:hlinkClick r:id="rId2"/>
              </a:rPr>
              <a:t>Mayoz bölünmeyle</a:t>
            </a:r>
            <a:r>
              <a:rPr lang="tr-TR" sz="3600" dirty="0">
                <a:latin typeface="Times New Roman" panose="02020603050405020304" pitchFamily="18" charset="0"/>
                <a:cs typeface="Times New Roman" panose="02020603050405020304" pitchFamily="18" charset="0"/>
              </a:rPr>
              <a:t> üretilen, </a:t>
            </a:r>
            <a:r>
              <a:rPr lang="tr-TR" sz="3600" b="1" dirty="0">
                <a:latin typeface="Times New Roman" panose="02020603050405020304" pitchFamily="18" charset="0"/>
                <a:cs typeface="Times New Roman" panose="02020603050405020304" pitchFamily="18" charset="0"/>
              </a:rPr>
              <a:t>haploid hücreler </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n kromozomlu)</a:t>
            </a:r>
            <a:r>
              <a:rPr lang="tr-TR" sz="3600" dirty="0">
                <a:latin typeface="Times New Roman" panose="02020603050405020304" pitchFamily="18" charset="0"/>
                <a:cs typeface="Times New Roman" panose="02020603050405020304" pitchFamily="18" charset="0"/>
              </a:rPr>
              <a:t> gerçek gametler değildir.</a:t>
            </a:r>
          </a:p>
          <a:p>
            <a:endParaRPr lang="tr-TR" dirty="0"/>
          </a:p>
        </p:txBody>
      </p:sp>
    </p:spTree>
    <p:extLst>
      <p:ext uri="{BB962C8B-B14F-4D97-AF65-F5344CB8AC3E}">
        <p14:creationId xmlns:p14="http://schemas.microsoft.com/office/powerpoint/2010/main" val="1465345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923191"/>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272562" y="1063868"/>
            <a:ext cx="11081238" cy="5794131"/>
          </a:xfrm>
        </p:spPr>
        <p:txBody>
          <a:bodyPr>
            <a:normAutofit/>
          </a:bodyPr>
          <a:lstStyle/>
          <a:p>
            <a:endParaRPr lang="tr-TR" dirty="0" smtClean="0">
              <a:latin typeface="Times New Roman" panose="02020603050405020304" pitchFamily="18" charset="0"/>
              <a:cs typeface="Times New Roman" panose="02020603050405020304" pitchFamily="18" charset="0"/>
            </a:endParaRPr>
          </a:p>
          <a:p>
            <a:r>
              <a:rPr lang="tr-TR" sz="3600" dirty="0" smtClean="0">
                <a:latin typeface="Times New Roman" panose="02020603050405020304" pitchFamily="18" charset="0"/>
                <a:cs typeface="Times New Roman" panose="02020603050405020304" pitchFamily="18" charset="0"/>
              </a:rPr>
              <a:t>Bu </a:t>
            </a:r>
            <a:r>
              <a:rPr lang="tr-TR" sz="3600" dirty="0">
                <a:latin typeface="Times New Roman" panose="02020603050405020304" pitchFamily="18" charset="0"/>
                <a:cs typeface="Times New Roman" panose="02020603050405020304" pitchFamily="18" charset="0"/>
              </a:rPr>
              <a:t>hücrelerin </a:t>
            </a:r>
            <a:r>
              <a:rPr lang="tr-TR" sz="3600" dirty="0">
                <a:latin typeface="Times New Roman" panose="02020603050405020304" pitchFamily="18" charset="0"/>
                <a:cs typeface="Times New Roman" panose="02020603050405020304" pitchFamily="18" charset="0"/>
                <a:hlinkClick r:id="rId2"/>
              </a:rPr>
              <a:t>mitoz bölünme</a:t>
            </a:r>
            <a:r>
              <a:rPr lang="tr-TR" sz="3600" dirty="0">
                <a:latin typeface="Times New Roman" panose="02020603050405020304" pitchFamily="18" charset="0"/>
                <a:cs typeface="Times New Roman" panose="02020603050405020304" pitchFamily="18" charset="0"/>
              </a:rPr>
              <a:t> geçirmesiyle oluşan hücreler, bir gelişme dönemi geçirerek gerçek</a:t>
            </a:r>
            <a:r>
              <a:rPr lang="tr-TR" sz="3600" b="1" dirty="0">
                <a:latin typeface="Times New Roman" panose="02020603050405020304" pitchFamily="18" charset="0"/>
                <a:cs typeface="Times New Roman" panose="02020603050405020304" pitchFamily="18" charset="0"/>
              </a:rPr>
              <a:t> gametleri (sperm ve yumurta)</a:t>
            </a:r>
            <a:r>
              <a:rPr lang="tr-TR" sz="3600" dirty="0">
                <a:latin typeface="Times New Roman" panose="02020603050405020304" pitchFamily="18" charset="0"/>
                <a:cs typeface="Times New Roman" panose="02020603050405020304" pitchFamily="18" charset="0"/>
              </a:rPr>
              <a:t> oluştururlar. Çiçekli bitkilerde gamet oluşumu sürecindeki bu gelişme dönemine</a:t>
            </a:r>
            <a:r>
              <a:rPr lang="tr-TR"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monoploid</a:t>
            </a:r>
            <a:r>
              <a:rPr lang="tr-TR" sz="3600" b="1" dirty="0">
                <a:latin typeface="Times New Roman" panose="02020603050405020304" pitchFamily="18" charset="0"/>
                <a:cs typeface="Times New Roman" panose="02020603050405020304" pitchFamily="18" charset="0"/>
              </a:rPr>
              <a:t> büyüme evresi </a:t>
            </a:r>
            <a:r>
              <a:rPr lang="tr-TR" sz="3600" dirty="0" smtClean="0">
                <a:latin typeface="Times New Roman" panose="02020603050405020304" pitchFamily="18" charset="0"/>
                <a:cs typeface="Times New Roman" panose="02020603050405020304" pitchFamily="18" charset="0"/>
              </a:rPr>
              <a:t>denir.</a:t>
            </a:r>
          </a:p>
          <a:p>
            <a:r>
              <a:rPr lang="tr-TR" sz="3600" dirty="0" smtClean="0">
                <a:latin typeface="Times New Roman" panose="02020603050405020304" pitchFamily="18" charset="0"/>
                <a:cs typeface="Times New Roman" panose="02020603050405020304" pitchFamily="18" charset="0"/>
              </a:rPr>
              <a:t>Tohumlu </a:t>
            </a:r>
            <a:r>
              <a:rPr lang="tr-TR" sz="3600" dirty="0">
                <a:latin typeface="Times New Roman" panose="02020603050405020304" pitchFamily="18" charset="0"/>
                <a:cs typeface="Times New Roman" panose="02020603050405020304" pitchFamily="18" charset="0"/>
              </a:rPr>
              <a:t>bitkilerin üreme organı </a:t>
            </a:r>
            <a:r>
              <a:rPr lang="tr-TR" sz="3600" b="1" dirty="0">
                <a:latin typeface="Times New Roman" panose="02020603050405020304" pitchFamily="18" charset="0"/>
                <a:cs typeface="Times New Roman" panose="02020603050405020304" pitchFamily="18" charset="0"/>
              </a:rPr>
              <a:t>çiçektir.</a:t>
            </a:r>
            <a:r>
              <a:rPr lang="tr-TR" sz="3600" dirty="0">
                <a:latin typeface="Times New Roman" panose="02020603050405020304" pitchFamily="18" charset="0"/>
                <a:cs typeface="Times New Roman" panose="02020603050405020304" pitchFamily="18" charset="0"/>
              </a:rPr>
              <a:t> Bitkinin ana gövdesinin uç kısmında ya da yan dalların üzerinde bulunan çiçeklerde sınırlı büyüme görülür. </a:t>
            </a:r>
            <a:r>
              <a:rPr lang="tr-TR" sz="3600" b="1" dirty="0">
                <a:latin typeface="Times New Roman" panose="02020603050405020304" pitchFamily="18" charset="0"/>
                <a:cs typeface="Times New Roman" panose="02020603050405020304" pitchFamily="18" charset="0"/>
              </a:rPr>
              <a:t>Tohumlu bitkiler;</a:t>
            </a:r>
            <a:r>
              <a:rPr lang="tr-TR" sz="3600" dirty="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açik</a:t>
            </a:r>
            <a:r>
              <a:rPr lang="tr-TR" sz="3600" dirty="0">
                <a:latin typeface="Times New Roman" panose="02020603050405020304" pitchFamily="18" charset="0"/>
                <a:cs typeface="Times New Roman" panose="02020603050405020304" pitchFamily="18" charset="0"/>
              </a:rPr>
              <a:t> tohumlu ve </a:t>
            </a:r>
            <a:r>
              <a:rPr lang="tr-TR" sz="3600" dirty="0" smtClean="0">
                <a:latin typeface="Times New Roman" panose="02020603050405020304" pitchFamily="18" charset="0"/>
                <a:cs typeface="Times New Roman" panose="02020603050405020304" pitchFamily="18" charset="0"/>
              </a:rPr>
              <a:t>kapalı </a:t>
            </a:r>
            <a:r>
              <a:rPr lang="tr-TR" sz="3600" dirty="0">
                <a:latin typeface="Times New Roman" panose="02020603050405020304" pitchFamily="18" charset="0"/>
                <a:cs typeface="Times New Roman" panose="02020603050405020304" pitchFamily="18" charset="0"/>
              </a:rPr>
              <a:t>tohumlu bitkiler olmak üzere iki grupta incelenir.</a:t>
            </a:r>
          </a:p>
          <a:p>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4798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037491"/>
          </a:xfrm>
        </p:spPr>
        <p:txBody>
          <a:bodyPr/>
          <a:lstStyle/>
          <a:p>
            <a:pPr algn="ctr"/>
            <a:r>
              <a:rPr lang="tr-TR" dirty="0">
                <a:solidFill>
                  <a:srgbClr val="FF0000"/>
                </a:solidFill>
              </a:rPr>
              <a:t>BİTKİLERDE ÜREME</a:t>
            </a:r>
            <a:endParaRPr lang="tr-TR" dirty="0"/>
          </a:p>
        </p:txBody>
      </p:sp>
      <p:sp>
        <p:nvSpPr>
          <p:cNvPr id="3" name="İçerik Yer Tutucusu 2"/>
          <p:cNvSpPr>
            <a:spLocks noGrp="1"/>
          </p:cNvSpPr>
          <p:nvPr>
            <p:ph idx="1"/>
          </p:nvPr>
        </p:nvSpPr>
        <p:spPr>
          <a:xfrm>
            <a:off x="838200" y="1816833"/>
            <a:ext cx="10515600" cy="4351338"/>
          </a:xfrm>
        </p:spPr>
        <p:txBody>
          <a:bodyPr/>
          <a:lstStyle/>
          <a:p>
            <a:pPr marL="0" indent="0">
              <a:buNone/>
            </a:pPr>
            <a:r>
              <a:rPr lang="tr-TR" b="1" dirty="0"/>
              <a:t>Çiçeğin Yapısı ve </a:t>
            </a:r>
            <a:r>
              <a:rPr lang="tr-TR" b="1" dirty="0" smtClean="0"/>
              <a:t>Kısımları:</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4508" y="2382715"/>
            <a:ext cx="4826977" cy="4475285"/>
          </a:xfrm>
          <a:prstGeom prst="rect">
            <a:avLst/>
          </a:prstGeom>
        </p:spPr>
      </p:pic>
    </p:spTree>
    <p:extLst>
      <p:ext uri="{BB962C8B-B14F-4D97-AF65-F5344CB8AC3E}">
        <p14:creationId xmlns:p14="http://schemas.microsoft.com/office/powerpoint/2010/main" val="3150817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TotalTime>
  <Words>875</Words>
  <Application>Microsoft Office PowerPoint</Application>
  <PresentationFormat>Geniş ekran</PresentationFormat>
  <Paragraphs>64</Paragraphs>
  <Slides>25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Arial</vt:lpstr>
      <vt:lpstr>Calibri</vt:lpstr>
      <vt:lpstr>Calibri Light</vt:lpstr>
      <vt:lpstr>Times New Roman</vt:lpstr>
      <vt:lpstr>Office Teması</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lpstr>BİTKİLERDE ÜREME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FOTOSENTEZ</dc:title>
  <dc:creator>Ali SÜLÜN</dc:creator>
  <cp:lastModifiedBy>Ali SÜLÜN</cp:lastModifiedBy>
  <cp:revision>34</cp:revision>
  <dcterms:created xsi:type="dcterms:W3CDTF">2018-10-15T10:15:27Z</dcterms:created>
  <dcterms:modified xsi:type="dcterms:W3CDTF">2018-11-05T10:09:00Z</dcterms:modified>
</cp:coreProperties>
</file>